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143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087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639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788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966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2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094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561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012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5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932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3FCD-BCED-4AB4-8FD6-AE80DFD41C40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FECE-D5E9-44CA-8DDE-AB214FFD5C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380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A60005B-E8E2-47E2-BBE5-B480A813F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8587"/>
            <a:ext cx="9144000" cy="2387600"/>
          </a:xfrm>
        </p:spPr>
        <p:txBody>
          <a:bodyPr>
            <a:normAutofit/>
          </a:bodyPr>
          <a:lstStyle/>
          <a:p>
            <a:r>
              <a:rPr lang="hu-HU" sz="40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>
                <a:latin typeface="Times New Roman" panose="02020603050405020304" pitchFamily="18" charset="0"/>
                <a:cs typeface="Times New Roman" panose="02020603050405020304" pitchFamily="18" charset="0"/>
              </a:rPr>
              <a:t>A tagváltozás bejegyzésével kapcsolatban felmerült jogesetek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47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DEC6E6-D34C-B556-8861-25BC0A5A3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841"/>
            <a:ext cx="10515600" cy="58751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Elszámolási igény érvényesítése</a:t>
            </a:r>
          </a:p>
          <a:p>
            <a:pPr marL="0" indent="0" algn="just">
              <a:buNone/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PJD 2024.6.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(Fővárosi Törvényszék G.41.3024/2022/12., Fővárosi Ítélőtábla                                    Gf.40.027/2023/6.)</a:t>
            </a:r>
          </a:p>
          <a:p>
            <a:pPr marL="0" indent="0">
              <a:buNone/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Elvi határozat: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örökléssel az üzletrészek az örökösre akként szállnak át, hogy azok a társasággal szemben feltételtől – a tagság részéről történő megváltás hiányától, az örökös részéről a tagjegyzékbe való bejegyzés iránti kérelemtől – függően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hatályosulnak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 az örökös nem terjeszt elő a tagjegyzékbe való bejegyzés iránti kérelmet, úgy a tagsági jogait nem gyakorolhatja a társasággal szemben → a tag a társasággal szemben az üzletrész megváltását, elszámolását nem kérheti.</a:t>
            </a:r>
          </a:p>
          <a:p>
            <a:pPr marL="0" indent="0" algn="just">
              <a:buNone/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Tényállás: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örökös nem kíván a társaság tagja lenni, de kéri, hogy az üzletrész értékével a társaság számoljon el. Keresete 3.000.001,- Ft megfizetésének kötelezésére irányult. Elsődlegesen keresete alapjául a Ptk.3:150. § (1) bekezdését jelölte meg analógiaként, míg másodlagosan a Ptk. 6:579. §-a alapján jogalap nélküli gazdagodásra hivatkozott.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bíróság első- és másodfokon is elutasította a keresetet. Álláspontja szerint a Ptk. 3:150. § speciálisan a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kkt-ra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irányadó elszámolási mód, mely a formakényszer miatt kft-re nem alkalmazható, míg a jogalap nélküli gazdagodás tényállása kizárt, figyelemmel arra, hogy az örökös üzletrésszel kapcsolatos tulajdonjoga mindvégig fennállt, azzal a társaság nem rendelkezhet. A másodfokú határozat a fellebbezésben részletezett osztalékkal kapcsolatosan kimondta, hogy az csak a társaság tagját illetheti, így a tagsági jogviszonyt nem létesítő örökös vonatkozásában a társaság részéről jogalap nélküli gazdagodásként fel sem merülhet.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olyan jogszabályi rendelkezés, mely a tagsági viszonyt létesíteni nem kívánó örököst feljogosítaná, illetőleg a társaságot kötelezné a taggá válni nem kívánó örökössel való vagyoni elszámolásra.</a:t>
            </a:r>
          </a:p>
        </p:txBody>
      </p:sp>
    </p:spTree>
    <p:extLst>
      <p:ext uri="{BB962C8B-B14F-4D97-AF65-F5344CB8AC3E}">
        <p14:creationId xmlns:p14="http://schemas.microsoft.com/office/powerpoint/2010/main" val="2667837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866320-4F04-F386-B4EA-D87CD00B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3468"/>
            <a:ext cx="10515600" cy="57634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Ugyancsak az elszámolás kérdésében hozott határozatot az Zalaegerszegi Törvényszék 6.P.20.395/2022/9/I. számú ítéletével, melyet másodfokon a Pécsi Ítélőtábla Pf.V.20.013/2023/6/II. számú ítéletével helybenhagyott és a Kúria Gfv.III.30.332/2023/7. számú ítéletével hatályában fenntartott.</a:t>
            </a:r>
          </a:p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Kúria határozatának elvi tartalma:</a:t>
            </a:r>
          </a:p>
          <a:p>
            <a:pPr marL="571500" indent="-571500" algn="just">
              <a:buAutoNum type="romanUcPeriod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Korlátolt felelősségű társaság tagjának halála esetén az örökös – az üzletrész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újradefiniált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fogalmából és az ipso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öröklési rend elvéből következően – tulajdonosává válik az elhunyt tag hagyatékába tartozó üzletrésznek.</a:t>
            </a:r>
          </a:p>
          <a:p>
            <a:pPr marL="571500" indent="-571500" algn="just">
              <a:buAutoNum type="romanUcPeriod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társaságnak nincs jogszabályi kötelezettsége az örökös tulajdonába került üzletrész megváltására, megvételére.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ítélőtáblai határozat jogalapjában eltérő, ám a Kúria a felülvizsgálat során a jogkérdésben való eltérés – vagyis az örökös tagsági jogállása és annak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hatályosulása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kapcsán sajnos nem foglalt állást, annak érdemi megítélése nélkül is elbírálhatónak találta a jogesetet.</a:t>
            </a:r>
          </a:p>
        </p:txBody>
      </p:sp>
    </p:spTree>
    <p:extLst>
      <p:ext uri="{BB962C8B-B14F-4D97-AF65-F5344CB8AC3E}">
        <p14:creationId xmlns:p14="http://schemas.microsoft.com/office/powerpoint/2010/main" val="1307987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9" name="Picture 18" descr="Kamerába bámuló mókás üregi bagoly">
            <a:extLst>
              <a:ext uri="{FF2B5EF4-FFF2-40B4-BE49-F238E27FC236}">
                <a16:creationId xmlns:a16="http://schemas.microsoft.com/office/drawing/2014/main" id="{662E1156-BB38-F749-CED1-6417F4FF92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65" r="44327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5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0D4D86-8811-FEC3-2E95-6819A4D9F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795130"/>
            <a:ext cx="5721484" cy="5424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310988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32D26E-ADA9-6FF3-6860-EC349CD3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7118"/>
            <a:ext cx="10515600" cy="5439845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1-------------------</a:t>
            </a:r>
            <a:r>
              <a:rPr lang="hu-H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2-----------------------------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3--------------------------------</a:t>
            </a:r>
            <a:endParaRPr lang="hu-H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 halálának      </a:t>
            </a:r>
            <a:r>
              <a:rPr lang="hu-H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örökös személyének   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örökös Ptk. 3:170. §</a:t>
            </a:r>
            <a:endParaRPr lang="hu-H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időpontja              </a:t>
            </a:r>
            <a:r>
              <a:rPr lang="hu-H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jogerős megállapítása      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hu-H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alapján való</a:t>
            </a:r>
          </a:p>
          <a:p>
            <a:pPr marL="0" indent="0">
              <a:buNone/>
            </a:pP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bejelentése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4---------------------------------------</a:t>
            </a:r>
            <a:r>
              <a:rPr lang="hu-H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Tagváltozás iránti kérelem            </a:t>
            </a:r>
            <a:r>
              <a:rPr lang="hu-H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Tagváltozás bejegyzése</a:t>
            </a:r>
            <a:endParaRPr lang="hu-H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előterjesztése a bírósághoz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endParaRPr lang="hu-H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5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D2F8A5-82C2-A6F6-CACF-5699EAA9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Tag halálának időpontja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83AC22-5B5F-9539-1F01-EC098A19B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Tagsági, vezető tisztségviselői jogviszony megszűnése (vezető tisztségviselői jogviszony automatikus törlése a cégnyilvántartásból, tagsági jogviszony törlési kérelem alapján)</a:t>
            </a:r>
          </a:p>
          <a:p>
            <a:pPr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hagyaték megnyílásának időpontja (Ptk. 7:1. §, 7:87. §)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Üzletrész tulajdonjogának átszállási időpontja (az üzletrész, mint a hagyaték része száll át)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örökös, mint új tag tagsági jogviszonyának kezdete (egyes álláspontok szerint, pl. Egri Törvényszék 27.P.20.181/2022/9. határozata, a PJD 2024/6 számú jogesetben és a Pécsi Ítélőtábla Pf.V.20.013/2023/6/II.)</a:t>
            </a:r>
          </a:p>
        </p:txBody>
      </p:sp>
    </p:spTree>
    <p:extLst>
      <p:ext uri="{BB962C8B-B14F-4D97-AF65-F5344CB8AC3E}">
        <p14:creationId xmlns:p14="http://schemas.microsoft.com/office/powerpoint/2010/main" val="300041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52B72B-803D-5ACB-6282-AB2EF6C2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Az örökös személyének jogerős megállapításának időpontja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E03EAC-B9BD-7D84-4A29-8B67EDC2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Végleges hatályú hagyatékátadó végzés jogereje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Ideiglenes hatályú hagyatékátadó végzés teljes hatályúvá válásának megállapítása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Végrendelet érvényességének bírói ítélettel történő jogerős megállapítása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2010. évi XXXVIII. tv. (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Hetv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85. § (2), ideiglenes hatályú hagyatékátadó végzés alapján az örökös a hagyatékot birtokában tarthatja, a hagyatéki vagyon tárgyait birtokba veheti, jóhiszemű birtokosként használhatja,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nem idegenítheti el, nem terhelheti meg.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1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502ADB5-AE3C-336A-2B9C-DB31D30F0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639"/>
            <a:ext cx="10515600" cy="57153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Hetv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91. § (2) közjegyző köteles megkeresni a közhiteles nyilvántartást vezető hatóságot, a hagyatékot teljes hatállyal átadó vagy teljes hatályúvá vált ideiglenes hagyatékátadó végzése esetén.</a:t>
            </a:r>
          </a:p>
          <a:p>
            <a:pPr marL="0" indent="0" algn="just">
              <a:buNone/>
            </a:pP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Ideiglenes hatályú hagyatékátadó végzés az üzletrész esetén az örökösi minőség igazolására nem alkalmas. (BDT 2020.4273)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cégjegyzékben a tagváltozás alapjául nem fogadható el.</a:t>
            </a:r>
            <a:endParaRPr lang="hu-H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üzletrész több örökös által történő öröklése.</a:t>
            </a:r>
          </a:p>
          <a:p>
            <a:pPr marL="0" indent="0" algn="just">
              <a:buNone/>
            </a:pPr>
            <a:r>
              <a:rPr lang="hu-H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(Zalaegerszegi Törvényszék P.20.948/2021/16.,</a:t>
            </a:r>
          </a:p>
          <a:p>
            <a:pPr marL="0" indent="0" algn="just">
              <a:buNone/>
            </a:pPr>
            <a:r>
              <a:rPr lang="hu-H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Pécsi Ítélőtábla Pf.20.056/2022/6. jogesetei)</a:t>
            </a:r>
          </a:p>
          <a:p>
            <a:pPr marL="0" indent="0" algn="just">
              <a:buNone/>
            </a:pPr>
            <a:r>
              <a:rPr lang="hu-H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 közjegyző az üzletrészt több örökösnek is egy egységként, fejenként eszmei hányadokra bontva adhatja át → az üzletrészen közös tulajdon keletkezik, melyet a cégjegyzékbe is közös üzletrészként lehet bejegyezni → önálló üzletrész kialakításához (Ptk. 3:173. §) felosztásról szóló legfőbb szervi határozat szükséges.</a:t>
            </a:r>
          </a:p>
        </p:txBody>
      </p:sp>
    </p:spTree>
    <p:extLst>
      <p:ext uri="{BB962C8B-B14F-4D97-AF65-F5344CB8AC3E}">
        <p14:creationId xmlns:p14="http://schemas.microsoft.com/office/powerpoint/2010/main" val="84490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0ECE4C-4182-4B9B-223C-FD5C9BB2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Az örökös Ptk. 3:170. § (1) </a:t>
            </a:r>
            <a:r>
              <a:rPr lang="hu-H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alapján történő bejelentése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35DADA-5810-D184-A930-C137FC9F8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614"/>
            <a:ext cx="10515600" cy="486826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Ptk. 3:170. § (1) </a:t>
            </a:r>
            <a:r>
              <a:rPr lang="hu-H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 tag halála esetén örököse, a jogi személy tag átalakulása, egyesülése, szétválása vagy jogszabály alapján az üzletrésze tekintetében bekövetkezett jogutódlása esetén a jogutód – az örökösi minőség vagy a jogutódlás igazolása mellett – kérheti az ügyvezetőtől a tagjegyzékbe való bejegyzését.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jogesetekben elfogadott egységes álláspontok: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Üzletrész Ptk. 3:164. § (1)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alapján megállapított kógens fogalom meghatározás „a törzsbetéthez kapcsolódó tagsági jogok és kötelezettségek összessége”.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üzletrész a hagyaték részeként az ipso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jogelv érvényesülése mellett a hagyaték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megnyíltával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azaz a halál időpontjával egybeesően száll át az örökösre, több örökös esetén egymás közötti eszmei tulajdoni részek megosztása mellett. (Ptk.7:1. § és 7:87. §)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 személy halálának időpontjával az elhunyt tag és a társaság között a tagsági jogviszony megszűnik.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üzletrész, mint a tagsági jogok és kötelezettsége (főszabályként) forgalomképes.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Ptk. 3:170. § (2)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szerinti megváltás lehetősége csak akkor alkalmazható, ha a társasági szerződés ezt már eleve lehetőségként tartalmazza. (ügyvezető megtagadó nyilatkozata, tagok megváltási kötelezettsége)</a:t>
            </a:r>
          </a:p>
        </p:txBody>
      </p:sp>
    </p:spTree>
    <p:extLst>
      <p:ext uri="{BB962C8B-B14F-4D97-AF65-F5344CB8AC3E}">
        <p14:creationId xmlns:p14="http://schemas.microsoft.com/office/powerpoint/2010/main" val="376627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5E14A9-A912-DF5B-C74E-14E833D79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9614"/>
            <a:ext cx="10515600" cy="57873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Ptk. 3:170. § (1) bekezdése szerinti bejelentés szabályszerű megtételének feltételei és joghatása</a:t>
            </a:r>
          </a:p>
          <a:p>
            <a:pPr marL="0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örökös a társaság tagsági jogviszonyában nem válik az örökhagyó jogutódjává (Fővárosi Ítélőtábla 10.Gf.40.167/2015/7.)</a:t>
            </a:r>
          </a:p>
          <a:p>
            <a:pPr marL="0" indent="0" algn="just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 2020/19.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(Fővárosi Törvényszék G.42.489/2016/9, Fővárosi Ítélőtábla Gf.40.157/2017/4., Kúria Gfv.30.099/2019/8. számú jogesete)</a:t>
            </a:r>
          </a:p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Elvi tartalma: 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kft. üzletrészének örököse az örökség megszerzésével nem válik a társaság tagjává, hanem kérnie kell bejegyzését a tagjegyzékbe.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Egyidejűleg a Ptk. 3:168. § (2)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alapján közokiratba vagy teljes bizonyító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erejű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magánokiratba foglaltan nyilatkoznia kell, hogy magára nézve kötelezőnek tekinti a társasági szerződés rendelkezéseit.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taggá válás az örökös döntése, nyilatkozata a Ptk. 3:91. § (1)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alapján írásban előterjesztendő címzett kérelem.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Nyilatkozat címzettje az ügyvezető, ennek hiánya esetén a tagok. [Ptk. 3:25. § (3)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Szükséges az örökösi minőség okirattal történő egyidejű igazolása</a:t>
            </a:r>
          </a:p>
        </p:txBody>
      </p:sp>
    </p:spTree>
    <p:extLst>
      <p:ext uri="{BB962C8B-B14F-4D97-AF65-F5344CB8AC3E}">
        <p14:creationId xmlns:p14="http://schemas.microsoft.com/office/powerpoint/2010/main" val="939172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9FE986-D7B1-BA30-0B4C-CAB8BAE3D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049"/>
            <a:ext cx="10515600" cy="55999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PJD 2024/9.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(Egri Törvényszék 27.P.20.181/2022/9., Debreceni Ítélőtábla Pf.II.20.123/2023/7.)</a:t>
            </a: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Elvi álláspont: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üzletrész tulajdonjoga a halál időpontjában átszáll az örökösre, aki azonban nem válik automatikusan a társaság tagjává. Az üzletrész tulajdonjoga </a:t>
            </a: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tagsági jogviszony létrejöttének, de </a:t>
            </a: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azonos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azzal.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Az örökhagyó tag jogviszonya és az örökös üzletrész tulajdonjogának megszerzése az örökhagyó halálának időpontja. (Ptk. 7:1. § és 7:8. §)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Az örökös üzletrész öröklés útján történt megszerzésének joghatása az ügyvezetőhöz történő Ptk. 3:170. § (1)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szerinti bejelentés megtörténtével áll be, azaz a cégjegyzékbe ezen időponttal jegyezhető be az örökös tagsági jogviszonyának kezdete.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örökös társasági jogi szempontból az öröklés alapján nem válik az örökhagyó jogutódjává.</a:t>
            </a:r>
          </a:p>
          <a:p>
            <a:pPr marL="0" indent="0" algn="just">
              <a:buNone/>
            </a:pP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fenti álláspont szerint:</a:t>
            </a:r>
          </a:p>
          <a:p>
            <a:pPr marL="0" indent="0" algn="just">
              <a:buNone/>
            </a:pP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és b) időpont között az üzletrésznek társasági jogi szempontból nincs alanya. </a:t>
            </a:r>
          </a:p>
        </p:txBody>
      </p:sp>
    </p:spTree>
    <p:extLst>
      <p:ext uri="{BB962C8B-B14F-4D97-AF65-F5344CB8AC3E}">
        <p14:creationId xmlns:p14="http://schemas.microsoft.com/office/powerpoint/2010/main" val="55448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5A6671-B905-61FA-BD3E-3DD1B938A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4804"/>
            <a:ext cx="10515600" cy="55821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b="1" dirty="0"/>
              <a:t>.</a:t>
            </a:r>
            <a:r>
              <a:rPr lang="hu-HU" dirty="0"/>
              <a:t>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Kereshetőségi, perindítási jog</a:t>
            </a:r>
          </a:p>
          <a:p>
            <a:pPr marL="0" indent="0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Fővárosi Ítélőtábla Gf.40.141/2023/7.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(Fővárosi Törvényszék 6.G.41.771/2022/10.)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jogeset lényeges kérdése, mikor jogosult az örökös taggyűlési határozat megtámadására.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Ptk. 3:35. § rögzíti a perindításra jogosultak körét: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b="0" i="0" dirty="0">
                <a:solidFill>
                  <a:srgbClr val="4747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jogi személy tagja, tagság nélküli jogi személy esetén az alapítói jogok gyakorlója, a jogi személy vezető tisztségviselője és felügyelőbizottsági tagja kérheti a bíróságtól a tagok vagy az alapítók és a jogi személy szervei által hozott határozat hatályon kívül helyezését, ha a határozat jogszabálysértő vagy a létesítő okiratba ütközik.”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örökös akkor jogosult perindításra, ha a határozathozatal időpontjában fennállt a tagsági jogviszonya és megillette a szavazati jog az adott kérdés kapcsán, továbbá fennáll a jogsértés vagy alapító okiratba ütközés ténye.</a:t>
            </a:r>
          </a:p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BDT 2022/4452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(Fővárosi Törvényszék G.40.188/2021/5., Fővárosi Ítélőtábla Gf.40.230/2021/7.)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örökléssel az üzletrész és ezáltal a tagi jogosultságok és kötelezettségek gyakorlásának lehetősége a társasággal szemben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feltételtől függően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hatályosulnak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[Ptk. 3:170. § (1) és (2)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</a:p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Álláspontja szerint az üzletrésszel együtt a tagsági jogok átszállása is megtörténik, azoknak azonban a társasággal szembeni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gyakorolhatóságának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további feltételrendszere nem jelenti a tagsági jogviszonyból eredő jogosultságok és kötelezettségek szétválasztását.</a:t>
            </a:r>
          </a:p>
          <a:p>
            <a:pPr marL="0" indent="0" algn="just">
              <a:buNone/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Fővárosi Ítélőtábla Gf.40.197/2023/7.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jogesete a perbeli legitimáció hiánya miatti elutasítás esetét dolgozza fel.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13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– 2022 téma">
  <a:themeElements>
    <a:clrScheme name="Office 2013 – 2022 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 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 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</TotalTime>
  <Words>1504</Words>
  <Application>Microsoft Office PowerPoint</Application>
  <PresentationFormat>Szélesvásznú</PresentationFormat>
  <Paragraphs>81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2013 – 2022 téma</vt:lpstr>
      <vt:lpstr>  A tagváltozás bejegyzésével kapcsolatban felmerült jogesetek</vt:lpstr>
      <vt:lpstr>PowerPoint-bemutató</vt:lpstr>
      <vt:lpstr>1. Tag halálának időpontja</vt:lpstr>
      <vt:lpstr>2. Az örökös személyének jogerős megállapításának időpontja</vt:lpstr>
      <vt:lpstr>PowerPoint-bemutató</vt:lpstr>
      <vt:lpstr>3. Az örökös Ptk. 3:170. § (1) bek. alapján történő bejelentése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tagváltozás bejegyzésével kapcsolatban felmerült jogesetek</dc:title>
  <dc:creator>Szaniszló Alexa [Szegedi Törvényszék]</dc:creator>
  <cp:lastModifiedBy>Iroda</cp:lastModifiedBy>
  <cp:revision>30</cp:revision>
  <cp:lastPrinted>2024-04-09T10:18:08Z</cp:lastPrinted>
  <dcterms:created xsi:type="dcterms:W3CDTF">2024-04-05T10:30:42Z</dcterms:created>
  <dcterms:modified xsi:type="dcterms:W3CDTF">2025-01-29T10:33:39Z</dcterms:modified>
</cp:coreProperties>
</file>