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428873-36E1-4A58-5AED-85DCEBA6A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CF02FE6-D98D-25BD-6B3D-3668E3604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5225404-041F-7732-E399-2C5F9F3ED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6A1F483-EEB8-EC9F-62CC-D3F0996C9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950C05C-1C35-50D4-0753-90E4C866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402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63A6349-3E5E-E2BA-B13B-3B839085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9FB35EB-71C5-0428-F00B-3D3C1EB46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B10AD31-8AA1-9491-DE2E-9433DC5B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C101017-A714-4B0C-910D-A077343EB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F14FDCB-702B-E9ED-88B2-3B7B5E8C0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215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D8954934-5E43-EE0C-D0B9-5FD0C1A168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45802481-6713-DB4B-B10F-0C37EB78A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499B20A-E46E-7FA9-0F8D-B655D8694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BE17796-A837-50C3-75CD-D3B6C7F0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9F2BCEF-C9BB-3909-524D-32EAFADD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858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23F09A8-CC9D-50E8-9FF1-5CC96AC4A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95C3CB5-D7F4-412F-7635-94EADFB0F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4C12614-274F-5503-54E6-39A3ECEDD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D19AA94-B8BB-3053-81B0-3FADDD8F8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82135E7-34E2-DBB3-BDC2-FB210C93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28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113CCB9-A8E2-934D-359E-F92769387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56E1BD8-709F-5472-4715-0D94EAA61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D83683-5D5B-A882-92D1-5E07CB39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5B41227-2204-F570-AA57-F330E1FC3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54DA2D5-BBFD-F67E-1FFB-6241D838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631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019DBE4-D3D1-4331-FA44-9446D7EF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C0561D6-2D27-C026-5650-C5ECA97AE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3CA0292-D21D-9452-11CD-270B08FAC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2DFBE93-7A5A-BEB0-6E15-820461DC4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C98A16E-C554-EB2C-8C4A-E13C45E4E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BC23C7A-8F0A-8FB1-510C-6EF82EF36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4558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308DE48-F9CD-7903-6AB8-2550B4D5A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60117AF-684F-126A-086A-3410A5F81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B8445BC4-E77B-E033-92FF-4959DB4E6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48332C2-BEA5-3D68-86A0-20333890CE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369C60A-B133-CC06-8116-023100072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21D0FC5-2B17-FC61-70F0-F5314D2AF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461616BE-A522-035D-3C29-3E5C7C7D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E6C30EC-DB63-1B14-3F06-B47720BD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919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79BE38-C4F8-5B54-B81D-6C9885142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5A99C692-2850-06B9-32B3-0334EEC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62D1DF5-9DFC-5F70-E947-ED1EF08B7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DECE732-1682-7EB5-6DCE-721307ED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855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F97D63F-76C2-2119-A096-9D4F2A10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C56356DD-D6D9-6089-C3C0-C4A35872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9972219-B9BC-22D3-8138-687EE9390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440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559D8EE-4A65-25DD-3A88-1E0513D99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BA18D0-BE07-9610-2422-C843B1DA6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51C93BB-11B2-C2BF-B97C-D4D602E41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85CF0BA-3120-6D94-1950-9932FC85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F2A0719-A7D8-8A19-39E7-31C94976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604A9CED-C5BD-5EEA-4C96-23A4ADB2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04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0C0DD2-8FCC-E730-3D57-03704755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3884867-482E-E3A0-7B22-0F4764722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604DF6A-9509-349F-92CB-5B1F7A4B06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EC96A28-AD75-720C-5B32-5873362B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2BB6F63-49B0-45C6-C6A1-DFB3ED72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97AC513-169A-B75C-620E-C3AD0927E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583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C40809F-D92A-A773-1F54-8372D2D9D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241FD368-6234-9918-87B0-6BEE4E2A4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EC4950-9D16-4F29-3650-485F5A7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C8758F-CB97-4A68-A349-E20DC5DDBA28}" type="datetimeFigureOut">
              <a:rPr lang="hu-HU" smtClean="0"/>
              <a:t>2025. 01. 29.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C70AF13-8C5C-5F88-E085-134EF3C7C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1016129-3D88-5664-F913-FCC5423DB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A7CF51-BBA1-4DAF-BA32-D6CD7F0BCA3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854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88FBE8F-C6EE-A699-BF3B-2127A28AB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79135"/>
            <a:ext cx="9144000" cy="3819441"/>
          </a:xfrm>
        </p:spPr>
        <p:txBody>
          <a:bodyPr>
            <a:normAutofit/>
          </a:bodyPr>
          <a:lstStyle/>
          <a:p>
            <a:r>
              <a:rPr lang="hu-HU" sz="4000" dirty="0"/>
              <a:t>Aktuális módosítások a 2024. évi LVI. törvény, egyes pénzügyi és vagyongazdálkodási tárgyú törvények módosításáról</a:t>
            </a:r>
          </a:p>
        </p:txBody>
      </p:sp>
    </p:spTree>
    <p:extLst>
      <p:ext uri="{BB962C8B-B14F-4D97-AF65-F5344CB8AC3E}">
        <p14:creationId xmlns:p14="http://schemas.microsoft.com/office/powerpoint/2010/main" val="393272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cím 2">
            <a:extLst>
              <a:ext uri="{FF2B5EF4-FFF2-40B4-BE49-F238E27FC236}">
                <a16:creationId xmlns:a16="http://schemas.microsoft.com/office/drawing/2014/main" id="{D31C54AF-7A87-4895-F723-61410ECB3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312"/>
            <a:ext cx="10515600" cy="606902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dirty="0"/>
              <a:t>A 2006. évi V. törvény módosítása kapcsán a </a:t>
            </a:r>
            <a:r>
              <a:rPr lang="hu-HU" dirty="0" err="1"/>
              <a:t>Ctv</a:t>
            </a:r>
            <a:r>
              <a:rPr lang="hu-HU" dirty="0"/>
              <a:t>. a 131. §-</a:t>
            </a:r>
            <a:r>
              <a:rPr lang="hu-HU" dirty="0" err="1"/>
              <a:t>sal</a:t>
            </a:r>
            <a:r>
              <a:rPr lang="hu-HU" dirty="0"/>
              <a:t> egészült ki (a tevékenységi körök a TEÁOR08-ból TEÁOR25-be történő átkódolása).</a:t>
            </a:r>
          </a:p>
          <a:p>
            <a:pPr marL="0" indent="0" algn="just">
              <a:buNone/>
            </a:pPr>
            <a:r>
              <a:rPr lang="hu-HU" dirty="0"/>
              <a:t>1. Főtevékenységi kör esetén:</a:t>
            </a:r>
          </a:p>
          <a:p>
            <a:pPr marL="0" indent="0" algn="just">
              <a:buNone/>
            </a:pPr>
            <a:r>
              <a:rPr lang="hu-HU" dirty="0"/>
              <a:t>- amennyiben az átkódolás a fordítókulcs szerint egy az egyben megtehető, a NAV 2025. január 31-ig hivatalból módosítja és intézkedik a változások cégjegyzéken való átvezetéséről</a:t>
            </a:r>
          </a:p>
          <a:p>
            <a:pPr marL="0" indent="0" algn="just">
              <a:buNone/>
            </a:pPr>
            <a:r>
              <a:rPr lang="hu-HU" dirty="0"/>
              <a:t>- amennyiben az átkódolás nem lehetséges vagy az átvezetett főtevékenységet a cég módosítani kívánja, 2025. július 01. napjáig jelentheti be a NAV-hoz az általa választott főtevékenységet</a:t>
            </a:r>
          </a:p>
          <a:p>
            <a:pPr marL="0" indent="0" algn="just">
              <a:buNone/>
            </a:pPr>
            <a:r>
              <a:rPr lang="hu-HU" dirty="0"/>
              <a:t>2. Egyéb tevékenységi körök:</a:t>
            </a:r>
          </a:p>
          <a:p>
            <a:pPr marL="342900" indent="-342900" algn="just">
              <a:buFontTx/>
              <a:buChar char="-"/>
            </a:pPr>
            <a:r>
              <a:rPr lang="hu-HU" dirty="0"/>
              <a:t>amennyiben az átkódolás a fordítókulcs szerint egy az egyben megtehető, a NAV 2025. január 31-ig hivatalból módosítja és intézkedik a változások cégjegyzéken való átvezetéséről</a:t>
            </a:r>
          </a:p>
          <a:p>
            <a:pPr marL="342900" indent="-342900" algn="just">
              <a:buFontTx/>
              <a:buChar char="-"/>
            </a:pPr>
            <a:r>
              <a:rPr lang="hu-HU" dirty="0"/>
              <a:t>Amennyiben az átkódolás nem lehetséges automatikusan, a cégnek 2025. július 01. napjáig kell bejelentenie az új TEÁOR kódot azzal, hogy, ha ennek nem tesz eleget a NAV 2025. augusztus 31. napjával a TEÁOR08-as szerinti egyéb tevékenységet hivatalból törli 2024. december 31-ei hatállyal</a:t>
            </a:r>
          </a:p>
        </p:txBody>
      </p:sp>
    </p:spTree>
    <p:extLst>
      <p:ext uri="{BB962C8B-B14F-4D97-AF65-F5344CB8AC3E}">
        <p14:creationId xmlns:p14="http://schemas.microsoft.com/office/powerpoint/2010/main" val="3552425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53A673-7B92-6558-FA64-0D75FB94F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062"/>
            <a:ext cx="10515600" cy="573190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hu-HU" dirty="0"/>
              <a:t>Mikor kell a létesítő okiratot a cégnek módosítania a TEÁOR szám változásokra tekintettel?</a:t>
            </a:r>
          </a:p>
          <a:p>
            <a:pPr marL="0" indent="0" algn="just">
              <a:buNone/>
            </a:pPr>
            <a:r>
              <a:rPr lang="hu-HU" dirty="0"/>
              <a:t>Egyéb tevékenységi körök esetén 2024. december 31. napját követően, de legkésőbb a cégjegyzékben vezetett adataik 2025. július 01-jét követő első változásakor köteles a cégbíróságnak benyújtani a létesítő okirat, rendeletnek megfelelő módosítását.</a:t>
            </a:r>
          </a:p>
          <a:p>
            <a:pPr marL="0" indent="0" algn="just">
              <a:buNone/>
            </a:pPr>
            <a:r>
              <a:rPr lang="hu-HU" dirty="0"/>
              <a:t>Ha a létesítő okirat módosítása kizárólag a TEÁOR számok átvezetését szolgálja, a változásbejegyzési kérelem illeték és közzétételi költségtérítés megfizetése nélkül terjeszthető elő. [</a:t>
            </a:r>
            <a:r>
              <a:rPr lang="hu-HU" dirty="0" err="1"/>
              <a:t>Ctv</a:t>
            </a:r>
            <a:r>
              <a:rPr lang="hu-HU" dirty="0"/>
              <a:t>. 131. § (3) bekezdés]</a:t>
            </a:r>
          </a:p>
          <a:p>
            <a:pPr marL="0" indent="0" algn="just">
              <a:buNone/>
            </a:pPr>
            <a:r>
              <a:rPr lang="hu-HU" dirty="0"/>
              <a:t>Ezen főszabály alól kiveszi a jogalkotó a 131. § (1) bekezdését, azaz a főtevékenységi körre vonatkozó rendelkezéseket.</a:t>
            </a:r>
          </a:p>
          <a:p>
            <a:pPr marL="0" indent="0" algn="just">
              <a:buNone/>
            </a:pPr>
            <a:r>
              <a:rPr lang="hu-HU" dirty="0"/>
              <a:t>Vagyis, a főtevékenység automatikus átkódolása, illetőleg maximum 2025. július 01. napjáig a cég főtevékenységet érintő módosítása, egyben a létesítő okirat módosítását és változásként való benyújtási kötelezettségét is jelenti. [</a:t>
            </a:r>
            <a:r>
              <a:rPr lang="hu-HU" dirty="0" err="1"/>
              <a:t>Ctv</a:t>
            </a:r>
            <a:r>
              <a:rPr lang="hu-HU" dirty="0"/>
              <a:t>. 50. § (5) és 51. § (2a) bekezdés]</a:t>
            </a:r>
          </a:p>
        </p:txBody>
      </p:sp>
    </p:spTree>
    <p:extLst>
      <p:ext uri="{BB962C8B-B14F-4D97-AF65-F5344CB8AC3E}">
        <p14:creationId xmlns:p14="http://schemas.microsoft.com/office/powerpoint/2010/main" val="180431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F1E5E2-B5C9-00A1-B01C-5E2CB4A47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2234"/>
            <a:ext cx="10515600" cy="58047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u-HU" dirty="0"/>
              <a:t>A </a:t>
            </a:r>
            <a:r>
              <a:rPr lang="hu-HU" dirty="0" err="1"/>
              <a:t>Ctv</a:t>
            </a:r>
            <a:r>
              <a:rPr lang="hu-HU" dirty="0"/>
              <a:t>. 118. § (2) bekezdése és (3) bekezdés a) és b) pontjában 400.000,- Ft helyébe 1.000.000,- Ft került.</a:t>
            </a:r>
          </a:p>
          <a:p>
            <a:pPr marL="0" indent="0" algn="just">
              <a:buNone/>
            </a:pPr>
            <a:r>
              <a:rPr lang="hu-HU" dirty="0"/>
              <a:t>Vagyis, a kényszertörlési eljárásokban a felszámolás kezdeményezésének értékhatára 1.000.000,- Ft-ra emelkedett.</a:t>
            </a:r>
          </a:p>
          <a:p>
            <a:pPr algn="just">
              <a:buFontTx/>
              <a:buChar char="-"/>
            </a:pPr>
            <a:r>
              <a:rPr lang="hu-HU" dirty="0"/>
              <a:t>Felszámolást kell kezdeményezni abban az esetben, ha a bejelentett követelés összege eléri az 1.000.000,- Ft-ot</a:t>
            </a:r>
          </a:p>
          <a:p>
            <a:pPr algn="just">
              <a:buFontTx/>
              <a:buChar char="-"/>
            </a:pPr>
            <a:r>
              <a:rPr lang="hu-HU" dirty="0"/>
              <a:t>Ha a céggel szemben van bejelentett követelés (akár 1,- Ft is) és a vagyonfelmérés alapján a cég vagyona eléri az 1.000.000,- Ft-ot</a:t>
            </a:r>
          </a:p>
          <a:p>
            <a:pPr marL="0" indent="0" algn="just">
              <a:buNone/>
            </a:pPr>
            <a:r>
              <a:rPr lang="hu-HU" dirty="0"/>
              <a:t>Az új szabályok a 2025. január 29-én vagy azt követően elrendelt kényszertörlési eljárásokban alkalmazandók.</a:t>
            </a:r>
          </a:p>
          <a:p>
            <a:pPr marL="0" indent="0" algn="just">
              <a:buNone/>
            </a:pPr>
            <a:r>
              <a:rPr lang="hu-HU" dirty="0"/>
              <a:t>Az értékhatár felemelésére tekintettel a cégbírósági hatáskörben lefolytatott kényszertörlési eljárás eredményeképpen elrendelt eltiltások esetén, a korábbi kizárólagos 1 éves eltiltás magasabb (3 évig terjedő) is lehet.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743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4B2A0589-27D5-0FDD-9FF7-C620174CB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0326"/>
            <a:ext cx="10515600" cy="579663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dirty="0"/>
              <a:t>Gyakran előforduló hiányosságok:</a:t>
            </a:r>
          </a:p>
          <a:p>
            <a:pPr marL="0" indent="0">
              <a:buNone/>
            </a:pPr>
            <a:r>
              <a:rPr lang="hu-HU" dirty="0"/>
              <a:t>- Kényszertörlési eljárás során az eljárás megszüntetése iránti (</a:t>
            </a:r>
            <a:r>
              <a:rPr lang="hu-HU" dirty="0" err="1"/>
              <a:t>Ctv</a:t>
            </a:r>
            <a:r>
              <a:rPr lang="hu-HU" dirty="0"/>
              <a:t>. 117/C. §) 90 napos bejelentési határidő elmulasztása (a 90 nap kezdete a </a:t>
            </a:r>
            <a:r>
              <a:rPr lang="hu-HU" dirty="0" err="1"/>
              <a:t>kt.</a:t>
            </a:r>
            <a:r>
              <a:rPr lang="hu-HU" dirty="0"/>
              <a:t> megindításának időpontjától számít)</a:t>
            </a:r>
          </a:p>
          <a:p>
            <a:pPr marL="0" indent="0">
              <a:buNone/>
            </a:pPr>
            <a:r>
              <a:rPr lang="hu-HU" dirty="0"/>
              <a:t>         - Jogvesztő határidő, igazolási kérelemnek nincs helye</a:t>
            </a:r>
          </a:p>
          <a:p>
            <a:pPr marL="0" indent="0">
              <a:buNone/>
            </a:pPr>
            <a:r>
              <a:rPr lang="hu-HU" dirty="0"/>
              <a:t>         - Feltételei: - a </a:t>
            </a:r>
            <a:r>
              <a:rPr lang="hu-HU" dirty="0" err="1"/>
              <a:t>kt</a:t>
            </a:r>
            <a:r>
              <a:rPr lang="hu-HU" dirty="0"/>
              <a:t>-t megalapozó törvénysértő ok megszüntetése,</a:t>
            </a:r>
          </a:p>
          <a:p>
            <a:pPr marL="0" indent="0">
              <a:buNone/>
            </a:pPr>
            <a:r>
              <a:rPr lang="hu-HU" dirty="0"/>
              <a:t>                                  - az esedékes hitelezői követelések igazolt</a:t>
            </a:r>
          </a:p>
          <a:p>
            <a:pPr marL="0" indent="0">
              <a:buNone/>
            </a:pPr>
            <a:r>
              <a:rPr lang="hu-HU" dirty="0"/>
              <a:t>                                    kiegyenlítése</a:t>
            </a:r>
          </a:p>
          <a:p>
            <a:pPr marL="0" indent="0">
              <a:buNone/>
            </a:pPr>
            <a:r>
              <a:rPr lang="hu-HU" dirty="0"/>
              <a:t>                                  - érvényes adószám megléte</a:t>
            </a:r>
          </a:p>
          <a:p>
            <a:pPr marL="0" indent="0">
              <a:buNone/>
            </a:pPr>
            <a:r>
              <a:rPr lang="hu-HU" dirty="0"/>
              <a:t>                                  - eljárási illeték (50.000,- Ft) megfizetése</a:t>
            </a:r>
          </a:p>
          <a:p>
            <a:pPr marL="0" indent="0" algn="just">
              <a:buNone/>
            </a:pPr>
            <a:r>
              <a:rPr lang="hu-HU" dirty="0"/>
              <a:t>Sikertelen kérelem esetén, amennyiben az eljárás felszámolásban folytatódik az 587/2022. (XII.28.) Korm. r. alapján felszámolási eljárásban egyezségkötésre van mód.</a:t>
            </a:r>
          </a:p>
          <a:p>
            <a:pPr algn="just">
              <a:buFontTx/>
              <a:buChar char="-"/>
            </a:pPr>
            <a:r>
              <a:rPr lang="hu-HU" dirty="0"/>
              <a:t>Tisztségviselő visszamenőleges hatályú bejegyzése iránti kérelem [</a:t>
            </a:r>
            <a:r>
              <a:rPr lang="hu-HU" dirty="0" err="1"/>
              <a:t>Ctv</a:t>
            </a:r>
            <a:r>
              <a:rPr lang="hu-HU" dirty="0"/>
              <a:t>. 30. § (4) bekezdés]</a:t>
            </a:r>
          </a:p>
          <a:p>
            <a:pPr algn="just">
              <a:buFontTx/>
              <a:buChar char="-"/>
            </a:pPr>
            <a:r>
              <a:rPr lang="hu-HU" dirty="0"/>
              <a:t>Aláírás-minta csatolása esetén kérelemben való feltüntetés hiánya</a:t>
            </a:r>
          </a:p>
          <a:p>
            <a:pPr algn="just">
              <a:buFontTx/>
              <a:buChar char="-"/>
            </a:pPr>
            <a:r>
              <a:rPr lang="hu-HU" dirty="0"/>
              <a:t>Visszavonás iránti kérelem [</a:t>
            </a:r>
            <a:r>
              <a:rPr lang="hu-HU" dirty="0" err="1"/>
              <a:t>Ctv</a:t>
            </a:r>
            <a:r>
              <a:rPr lang="hu-HU" dirty="0"/>
              <a:t>. 33. § (3) bekezdés]</a:t>
            </a:r>
          </a:p>
          <a:p>
            <a:pPr algn="just">
              <a:buFontTx/>
              <a:buChar char="-"/>
            </a:pPr>
            <a:r>
              <a:rPr lang="hu-HU" dirty="0"/>
              <a:t>Kt. eljárás során utófelelősség megállapítása, az eltiltás körében való döntéshozatal során vizsgálandó az eltiltással érintett kényszertörléshez vezető magatartása vagy mulasztása, illetőleg a törvényességi, kényszertörlési eljárás során tanúsított együttműködő magatartása</a:t>
            </a:r>
          </a:p>
          <a:p>
            <a:pPr marL="0" indent="0" algn="just">
              <a:buNone/>
            </a:pPr>
            <a:r>
              <a:rPr lang="hu-HU" dirty="0"/>
              <a:t>Az eltiltás mértékét a fennálló követelés nagysága alapján </a:t>
            </a:r>
            <a:r>
              <a:rPr lang="hu-HU"/>
              <a:t>állapítja meg a bíróság.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9807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673</Words>
  <Application>Microsoft Office PowerPoint</Application>
  <PresentationFormat>Szélesvásznú</PresentationFormat>
  <Paragraphs>33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Office-téma</vt:lpstr>
      <vt:lpstr>Aktuális módosítások a 2024. évi LVI. törvény, egyes pénzügyi és vagyongazdálkodási tárgyú törvények módosításáról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Aktuális módosítások a 2024. évi LVI. törvény, egyes pénzügyi és vagyongazdálkodási tárgyú törvények módosításáról</dc:title>
  <dc:creator>Szaniszló Alexa [Szegedi Törvényszék]</dc:creator>
  <cp:lastModifiedBy>Iroda</cp:lastModifiedBy>
  <cp:revision>5</cp:revision>
  <dcterms:created xsi:type="dcterms:W3CDTF">2024-12-11T12:47:47Z</dcterms:created>
  <dcterms:modified xsi:type="dcterms:W3CDTF">2025-01-29T10:33:52Z</dcterms:modified>
</cp:coreProperties>
</file>