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7" r:id="rId19"/>
    <p:sldId id="278" r:id="rId20"/>
    <p:sldId id="279" r:id="rId21"/>
    <p:sldId id="280" r:id="rId22"/>
    <p:sldId id="281" r:id="rId23"/>
    <p:sldId id="282" r:id="rId24"/>
    <p:sldId id="324" r:id="rId25"/>
    <p:sldId id="283" r:id="rId26"/>
    <p:sldId id="284" r:id="rId27"/>
    <p:sldId id="294" r:id="rId28"/>
    <p:sldId id="295" r:id="rId29"/>
    <p:sldId id="285" r:id="rId30"/>
    <p:sldId id="286" r:id="rId31"/>
    <p:sldId id="287" r:id="rId32"/>
    <p:sldId id="288" r:id="rId33"/>
    <p:sldId id="298" r:id="rId34"/>
    <p:sldId id="289" r:id="rId35"/>
    <p:sldId id="290" r:id="rId36"/>
    <p:sldId id="291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292" r:id="rId52"/>
    <p:sldId id="314" r:id="rId53"/>
    <p:sldId id="316" r:id="rId54"/>
    <p:sldId id="317" r:id="rId55"/>
    <p:sldId id="325" r:id="rId56"/>
    <p:sldId id="318" r:id="rId57"/>
    <p:sldId id="319" r:id="rId58"/>
    <p:sldId id="320" r:id="rId59"/>
    <p:sldId id="321" r:id="rId60"/>
    <p:sldId id="322" r:id="rId61"/>
    <p:sldId id="323" r:id="rId62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DA2B19-A5E6-DCB4-5BCA-6F46AECD2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501" y="1491176"/>
            <a:ext cx="7272997" cy="2050234"/>
          </a:xfrm>
        </p:spPr>
        <p:txBody>
          <a:bodyPr/>
          <a:lstStyle/>
          <a:p>
            <a:r>
              <a:rPr lang="hu-HU" sz="4400" dirty="0"/>
              <a:t>A hibás teljesítés, szavatosság, jótállás a Ptk. tükrében és a gyakorlatban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A0C81AF-F537-551F-E12C-819DAEB15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dr. Varga Annamária</a:t>
            </a:r>
          </a:p>
          <a:p>
            <a:r>
              <a:rPr lang="hu-HU" dirty="0"/>
              <a:t>Szegedi Törvényszék Polgári-Gazdasági-Munkaügyi Kollégium kollégiumvezetője</a:t>
            </a:r>
          </a:p>
          <a:p>
            <a:r>
              <a:rPr lang="hu-HU" dirty="0"/>
              <a:t>2026. június 19. </a:t>
            </a:r>
          </a:p>
        </p:txBody>
      </p:sp>
    </p:spTree>
    <p:extLst>
      <p:ext uri="{BB962C8B-B14F-4D97-AF65-F5344CB8AC3E}">
        <p14:creationId xmlns:p14="http://schemas.microsoft.com/office/powerpoint/2010/main" val="365914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E594E-AC33-CEA7-411E-DAB279EC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B9D9D57-2DC5-FB60-FB8D-1AF8F775983D}"/>
              </a:ext>
            </a:extLst>
          </p:cNvPr>
          <p:cNvSpPr txBox="1"/>
          <p:nvPr/>
        </p:nvSpPr>
        <p:spPr>
          <a:xfrm>
            <a:off x="2743200" y="2151727"/>
            <a:ext cx="68376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Érvényes / Érvénytelen</a:t>
            </a:r>
            <a:endParaRPr lang="hu-HU" sz="3200" dirty="0"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endParaRPr lang="hu-HU" sz="3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628900" lvl="5" indent="-342900" algn="just">
              <a:buFont typeface="Symbol" panose="05050102010706020507" pitchFamily="18" charset="2"/>
              <a:buChar char=""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semmisség </a:t>
            </a:r>
          </a:p>
          <a:p>
            <a:pPr marL="2628900" lvl="5" indent="-342900" algn="just">
              <a:buFont typeface="Symbol" panose="05050102010706020507" pitchFamily="18" charset="2"/>
              <a:buChar char=""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megtámadhatóság </a:t>
            </a:r>
          </a:p>
          <a:p>
            <a:pPr lvl="5" algn="just"/>
            <a:endParaRPr lang="hu-HU" sz="3200" dirty="0"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lvl="5" algn="just"/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Hatályos / Hatálytalan</a:t>
            </a:r>
          </a:p>
        </p:txBody>
      </p:sp>
    </p:spTree>
    <p:extLst>
      <p:ext uri="{BB962C8B-B14F-4D97-AF65-F5344CB8AC3E}">
        <p14:creationId xmlns:p14="http://schemas.microsoft.com/office/powerpoint/2010/main" val="121097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E61A4-E0B9-B232-2AC7-B121A7063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6927C63-4EC9-0587-3F5D-745399149DEE}"/>
              </a:ext>
            </a:extLst>
          </p:cNvPr>
          <p:cNvSpPr txBox="1"/>
          <p:nvPr/>
        </p:nvSpPr>
        <p:spPr>
          <a:xfrm>
            <a:off x="1645920" y="2129026"/>
            <a:ext cx="91299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szerződés teljesítése</a:t>
            </a:r>
          </a:p>
          <a:p>
            <a:pPr algn="just">
              <a:buNone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Ptk. 6:123. § [</a:t>
            </a:r>
            <a:r>
              <a:rPr lang="hu-HU" sz="32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szolgáltatás minősége</a:t>
            </a: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]</a:t>
            </a:r>
          </a:p>
          <a:p>
            <a:pPr algn="just">
              <a:buNone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(1) A szolgáltatásnak a </a:t>
            </a:r>
            <a:r>
              <a:rPr lang="hu-HU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teljesítés időpontjában </a:t>
            </a: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alkalmasnak kell lennie a </a:t>
            </a:r>
            <a:r>
              <a:rPr lang="hu-HU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rendeltetése szerinti célra</a:t>
            </a: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13720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61A45-D6DB-23FA-A1A5-67DED08F2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A5F2760-837E-F7B3-D7F4-1C6FEF10E07B}"/>
              </a:ext>
            </a:extLst>
          </p:cNvPr>
          <p:cNvSpPr txBox="1"/>
          <p:nvPr/>
        </p:nvSpPr>
        <p:spPr>
          <a:xfrm>
            <a:off x="2230120" y="1874728"/>
            <a:ext cx="773176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a) 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alkalmasnak kell lennie a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jogosult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által meghatározott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célra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azt a jogosult a szerződéskötés előtt a kötelezett tudomására hozta,</a:t>
            </a:r>
          </a:p>
          <a:p>
            <a:pPr algn="just">
              <a:buNone/>
            </a:pPr>
            <a:endParaRPr lang="hu-HU" sz="2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hu-HU" sz="2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b) 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alkalmasnak kell lennie azokra a célokra, amelyekre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más, azonos rendeltetésű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szolgáltatásokat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rendszerint használnak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7621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315A2-1EE9-361F-DCA7-108D1E300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F4E4682-A143-CF98-4180-4CEE833A7832}"/>
              </a:ext>
            </a:extLst>
          </p:cNvPr>
          <p:cNvSpPr txBox="1"/>
          <p:nvPr/>
        </p:nvSpPr>
        <p:spPr>
          <a:xfrm>
            <a:off x="1508760" y="1443841"/>
            <a:ext cx="91744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c) 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rendelkeznie kell azzal a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minőséggel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és nyújtania kell azt a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teljesítményt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amely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azonos rendeltetésű szolgáltatásoknál szokásos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és amelyet a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jogosult elvárhat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figyelembe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véve a kötelezettnek vagy – ha nem a kötelezett állítja elő a szolgáltatás tárgyát – a szolgáltatás előállítójának és ezek képviselőjének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szolgáltatás konkrét tulajdonságaira vonatkozó </a:t>
            </a:r>
            <a:r>
              <a:rPr lang="hu-HU" sz="2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nyilvános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kijelentését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(kivéve a Ptk. 6:123. § (2) bekezdés </a:t>
            </a:r>
            <a:r>
              <a:rPr lang="hu-HU" sz="2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a)-c)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pontjai)</a:t>
            </a:r>
          </a:p>
        </p:txBody>
      </p:sp>
    </p:spTree>
    <p:extLst>
      <p:ext uri="{BB962C8B-B14F-4D97-AF65-F5344CB8AC3E}">
        <p14:creationId xmlns:p14="http://schemas.microsoft.com/office/powerpoint/2010/main" val="3571387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E202C-3CE5-AFC9-9E44-66E17F09C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F97FB93A-E530-AD38-51E8-7C401021D492}"/>
              </a:ext>
            </a:extLst>
          </p:cNvPr>
          <p:cNvSpPr txBox="1"/>
          <p:nvPr/>
        </p:nvSpPr>
        <p:spPr>
          <a:xfrm>
            <a:off x="1838960" y="2090172"/>
            <a:ext cx="85140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d) 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rendelkeznie kell a kötelezett által adott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leírásban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szereplő vagy az általa a jogosultnak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mintaként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bemutatott szolgáltatásra jellemző tulajdonságokkal; és</a:t>
            </a:r>
          </a:p>
          <a:p>
            <a:pPr algn="just">
              <a:buNone/>
            </a:pPr>
            <a:endParaRPr lang="hu-HU" sz="2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hu-HU" sz="2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e) 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meg kell felelnie a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jogszabályban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meghatározott minőségi követelményeknek.</a:t>
            </a:r>
          </a:p>
        </p:txBody>
      </p:sp>
    </p:spTree>
    <p:extLst>
      <p:ext uri="{BB962C8B-B14F-4D97-AF65-F5344CB8AC3E}">
        <p14:creationId xmlns:p14="http://schemas.microsoft.com/office/powerpoint/2010/main" val="1090675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5B773-5B73-CE7C-2A0D-53DC3969F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00D71F2-6C7F-2D55-2913-753658B05230}"/>
              </a:ext>
            </a:extLst>
          </p:cNvPr>
          <p:cNvSpPr txBox="1"/>
          <p:nvPr/>
        </p:nvSpPr>
        <p:spPr>
          <a:xfrm>
            <a:off x="2209800" y="2521059"/>
            <a:ext cx="7772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6:124. § </a:t>
            </a:r>
            <a:r>
              <a:rPr lang="hu-HU" sz="2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[Dokumentáció átadása]</a:t>
            </a:r>
            <a:endParaRPr lang="hu-HU" sz="2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kötelezett köteles a jogosultnak átadni a szolgáltatásról szóló tájékoztató leírásokat és egyéb dokumentumokat.</a:t>
            </a:r>
          </a:p>
        </p:txBody>
      </p:sp>
    </p:spTree>
    <p:extLst>
      <p:ext uri="{BB962C8B-B14F-4D97-AF65-F5344CB8AC3E}">
        <p14:creationId xmlns:p14="http://schemas.microsoft.com/office/powerpoint/2010/main" val="2757534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F3D9D-8323-2A4D-890F-E4F8AFD33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F995475-3357-AE76-08A4-B6AA1B318899}"/>
              </a:ext>
            </a:extLst>
          </p:cNvPr>
          <p:cNvSpPr txBox="1"/>
          <p:nvPr/>
        </p:nvSpPr>
        <p:spPr>
          <a:xfrm>
            <a:off x="1854200" y="1228397"/>
            <a:ext cx="84836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Szerződésszegés</a:t>
            </a:r>
          </a:p>
          <a:p>
            <a:pPr algn="just">
              <a:buNone/>
            </a:pPr>
            <a:endParaRPr lang="hu-HU" sz="2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szerződésszegés általános szabályai,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kötelezett késedelme,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jogosult átvételi késedelme,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hibás teljesítés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(általános szabályai, különös szabályai),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teljesítés lehetetlenné válása,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teljesítés megtagadása,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jognyilatkozat tételének elmulasztása.</a:t>
            </a:r>
          </a:p>
        </p:txBody>
      </p:sp>
    </p:spTree>
    <p:extLst>
      <p:ext uri="{BB962C8B-B14F-4D97-AF65-F5344CB8AC3E}">
        <p14:creationId xmlns:p14="http://schemas.microsoft.com/office/powerpoint/2010/main" val="27307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50D8C-FFB0-4C8C-1510-967EF54E1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3256167-1C10-F655-E13E-5EA5E448B524}"/>
              </a:ext>
            </a:extLst>
          </p:cNvPr>
          <p:cNvSpPr txBox="1"/>
          <p:nvPr/>
        </p:nvSpPr>
        <p:spPr>
          <a:xfrm>
            <a:off x="2108200" y="1213008"/>
            <a:ext cx="79756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Ptk.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6:137. § </a:t>
            </a:r>
            <a:r>
              <a:rPr lang="hu-HU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[Szerződésszegés]</a:t>
            </a:r>
            <a:endParaRPr lang="hu-HU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szerződés megszegését jelenti bármely kötelezettség szerződésszerű teljesítésének elmaradása.</a:t>
            </a:r>
          </a:p>
          <a:p>
            <a:pPr algn="just">
              <a:buNone/>
            </a:pPr>
            <a:endParaRPr lang="hu-HU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Ptk.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6:157. § 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[Hibás teljesítés]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A kötelezett hibásan teljesít, ha a szolgáltatás a teljesítés időpontjában nem felel meg a szerződésben vagy jogszabályban megállapított minőségi követelményeknek. Nem teljesít hibásan a kötelezett, ha a jogosult a hibát a szerződéskötés időpontjában ismerte, vagy a hibát a szerződéskötés időpontjában ismernie kellett.</a:t>
            </a:r>
          </a:p>
          <a:p>
            <a:pPr algn="just">
              <a:buNone/>
            </a:pPr>
            <a:endParaRPr lang="hu-HU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30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BE4B0-BE35-973F-0FBF-6C1D4356B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ABE499D-AAC7-E387-4814-68713BDDEA57}"/>
              </a:ext>
            </a:extLst>
          </p:cNvPr>
          <p:cNvSpPr txBox="1"/>
          <p:nvPr/>
        </p:nvSpPr>
        <p:spPr>
          <a:xfrm>
            <a:off x="975360" y="718741"/>
            <a:ext cx="1001776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7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V</a:t>
            </a:r>
            <a:r>
              <a:rPr lang="hu-HU" sz="27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áltozás az 1959-es </a:t>
            </a:r>
            <a:r>
              <a:rPr lang="hu-HU" sz="27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Ptk</a:t>
            </a:r>
            <a:r>
              <a:rPr lang="hu-HU" sz="27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-hoz: a Ptk. törvényi definíciója a hibás teljesítést nem szűkíti le a dologszolgáltatásokra; nemcsak „a szolgáltatott dolog”, hanem „a szolgáltatás”. Tulajdonátruházó szerződések hibás teljesítése: </a:t>
            </a:r>
          </a:p>
          <a:p>
            <a:pPr algn="just">
              <a:buNone/>
            </a:pPr>
            <a:endParaRPr lang="hu-HU" sz="27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7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dolgok, illetve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7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vagyoni értékű jogok  </a:t>
            </a:r>
            <a:r>
              <a:rPr lang="hu-HU" sz="2700" b="1" i="1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átruházására</a:t>
            </a:r>
            <a:r>
              <a:rPr lang="hu-HU" sz="27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irányuló szerződések</a:t>
            </a:r>
            <a:endParaRPr lang="hu-HU" sz="27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914400" lvl="1" indent="-457200" algn="just">
              <a:buFont typeface="Courier New" panose="02070309020205020404" pitchFamily="49" charset="0"/>
              <a:buChar char="o"/>
            </a:pPr>
            <a:r>
              <a:rPr lang="hu-HU" sz="27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szellemi alkotások (szabadalom, szerzői mű, </a:t>
            </a:r>
            <a:r>
              <a:rPr lang="hu-HU" sz="27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know</a:t>
            </a:r>
            <a:r>
              <a:rPr lang="hu-HU" sz="27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sz="27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how</a:t>
            </a:r>
            <a:r>
              <a:rPr lang="hu-HU" sz="27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számítógépes programok, társasági részesedések, üzletrész, praxisjog, üzletkör átruházása)</a:t>
            </a:r>
          </a:p>
          <a:p>
            <a:pPr algn="just">
              <a:buNone/>
            </a:pPr>
            <a:r>
              <a:rPr lang="hu-HU" sz="27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7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Ptk. törvényi szintre emelte ezáltal a korábbi joggyakorlatot [BH2018. 113.]. </a:t>
            </a:r>
          </a:p>
        </p:txBody>
      </p:sp>
    </p:spTree>
    <p:extLst>
      <p:ext uri="{BB962C8B-B14F-4D97-AF65-F5344CB8AC3E}">
        <p14:creationId xmlns:p14="http://schemas.microsoft.com/office/powerpoint/2010/main" val="937409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AE8D5-377D-B9E5-5F9D-4E37A2B54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1B12ED0-16CF-44C7-27E2-DDBD9D6DF43A}"/>
              </a:ext>
            </a:extLst>
          </p:cNvPr>
          <p:cNvSpPr txBox="1"/>
          <p:nvPr/>
        </p:nvSpPr>
        <p:spPr>
          <a:xfrm>
            <a:off x="1254760" y="1074509"/>
            <a:ext cx="968248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hibás teljesítés jogkövetkezményei alkalmazhatók </a:t>
            </a:r>
            <a:r>
              <a:rPr lang="hu-HU" sz="20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tevékenységi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(vállalkozási és megbízási típusú) szerződésekre is. </a:t>
            </a:r>
          </a:p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vállalkozási szerződés tárgya lehet olyan munkaeredmény is, ami nem dologban mutatkozik meg, pl. takarítás, úttisztítás, étkeztetés, karbantartás-szervízelés, gépjárműjavítás, egyéb lakossági tömegszolgáltatások. </a:t>
            </a:r>
          </a:p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(Megjegyzés: </a:t>
            </a:r>
            <a:r>
              <a:rPr lang="hu-HU" sz="20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az egyes javító-karbantartó szolgáltatásokra vonatkozó kötelező jótállásról szóló 249/2004. (VIII.27.) Korm. rendelet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a fogyasztó és a vállalkozás közötti szerződés keretében nyújtott, a rendelet mellékletében felsorolt javító-karbantartó szolgáltatásokhoz kifejezetten </a:t>
            </a:r>
            <a:r>
              <a:rPr lang="hu-HU" sz="20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kötelező jótállási helytállást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is rendel, ilyen javító-karbantartó szolgáltatások: lakás-karbantartási és – javítási szolgáltatások, háztartási gépek és készülékek javítása, barkács- és kertiszerszámok javítása, személygépkocsik, motorkerékpárok karbantartása és javítása, audiovizuális, fotó-, optikai és információ feldolgozási berendezések javítása, gyógyászati segédeszközök javítása, telefon- és telefax-berendezések javítása, hangszerek javítása, órák javítása). </a:t>
            </a:r>
          </a:p>
        </p:txBody>
      </p:sp>
    </p:spTree>
    <p:extLst>
      <p:ext uri="{BB962C8B-B14F-4D97-AF65-F5344CB8AC3E}">
        <p14:creationId xmlns:p14="http://schemas.microsoft.com/office/powerpoint/2010/main" val="169491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3770156-0459-A1C9-A9D6-06005D6A3DA2}"/>
              </a:ext>
            </a:extLst>
          </p:cNvPr>
          <p:cNvSpPr txBox="1"/>
          <p:nvPr/>
        </p:nvSpPr>
        <p:spPr>
          <a:xfrm>
            <a:off x="1356360" y="1397674"/>
            <a:ext cx="94792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Ptk.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6:137. § 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[Szerződésszegés]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szerződés megszegését jelenti bármely kötelezettség szerződésszerű teljesítésének elmaradása.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Ptk.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6:157. § 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[Hibás teljesítés]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A kötelezett hibásan teljesít, ha a szolgáltatás a teljesítés időpontjában nem felel meg a szerződésben vagy jogszabályban megállapított minőségi követelményeknek. Nem teljesít hibásan a kötelezett, ha a jogosult a hibát a szerződéskötés időpontjában ismerte, vagy a hibát a szerződéskötés időpontjában ismernie kellett.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2736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1EE0A-D7BC-6EF1-76B4-6E915D4CE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3900F9B-6145-B310-C1BB-9A9933754F5C}"/>
              </a:ext>
            </a:extLst>
          </p:cNvPr>
          <p:cNvSpPr txBox="1"/>
          <p:nvPr/>
        </p:nvSpPr>
        <p:spPr>
          <a:xfrm>
            <a:off x="2143760" y="1951543"/>
            <a:ext cx="790448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„Tevékenységi”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szerződés – </a:t>
            </a:r>
            <a:r>
              <a:rPr lang="hu-HU" sz="2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megbízási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(pl. ügyvéd, egészségügyi szolgáltató, könyvelő, adószakértő) vagy </a:t>
            </a:r>
            <a:r>
              <a:rPr lang="hu-HU" sz="28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használati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(hasznosítási) szolgáltatás is lehet hibás. A konkrét tényállás feltételeitől függően alkalmazhatók: kellékszavatossági jogok, jogszavatosság szabályai, a hibás teljesítés miatti kártérítési felelősség szabályai. </a:t>
            </a:r>
          </a:p>
        </p:txBody>
      </p:sp>
    </p:spTree>
    <p:extLst>
      <p:ext uri="{BB962C8B-B14F-4D97-AF65-F5344CB8AC3E}">
        <p14:creationId xmlns:p14="http://schemas.microsoft.com/office/powerpoint/2010/main" val="2783163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13C76-D574-9F70-D0FB-6DE2A4436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BC2FE0A-DE76-D77E-5150-B37E6E209A25}"/>
              </a:ext>
            </a:extLst>
          </p:cNvPr>
          <p:cNvSpPr txBox="1"/>
          <p:nvPr/>
        </p:nvSpPr>
        <p:spPr>
          <a:xfrm>
            <a:off x="2255520" y="2951946"/>
            <a:ext cx="76809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Hibás teljesítésnél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tartási szolgáltatás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esetében (adekvát jogkövetkezmény lehet a díjleszállítás). </a:t>
            </a:r>
          </a:p>
        </p:txBody>
      </p:sp>
    </p:spTree>
    <p:extLst>
      <p:ext uri="{BB962C8B-B14F-4D97-AF65-F5344CB8AC3E}">
        <p14:creationId xmlns:p14="http://schemas.microsoft.com/office/powerpoint/2010/main" val="3706194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1C12F-803D-4EB6-0932-B087ADDF9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CE5A2C9-F33D-6660-656F-2FEC2F8C2A9C}"/>
              </a:ext>
            </a:extLst>
          </p:cNvPr>
          <p:cNvSpPr txBox="1"/>
          <p:nvPr/>
        </p:nvSpPr>
        <p:spPr>
          <a:xfrm>
            <a:off x="2189480" y="2736502"/>
            <a:ext cx="78130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Hibás teljesítés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pénzügyi lízingszerződés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hibás teljesítése Ptk. 6:411. § (1)-(3) bekezdés (kellékszavatossági és jogszavatossági helytállás). </a:t>
            </a:r>
          </a:p>
        </p:txBody>
      </p:sp>
    </p:spTree>
    <p:extLst>
      <p:ext uri="{BB962C8B-B14F-4D97-AF65-F5344CB8AC3E}">
        <p14:creationId xmlns:p14="http://schemas.microsoft.com/office/powerpoint/2010/main" val="1213387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8353B-A9D1-677A-C27A-22438DDC9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31C93B5-B716-D4BC-2110-2FD87BFB0993}"/>
              </a:ext>
            </a:extLst>
          </p:cNvPr>
          <p:cNvSpPr txBox="1"/>
          <p:nvPr/>
        </p:nvSpPr>
        <p:spPr>
          <a:xfrm>
            <a:off x="1046480" y="982176"/>
            <a:ext cx="100990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Hibás teljesítés – minőséghiba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jogszabályban 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(szabványoknak, szakmai útmutatókban és egyéb műszaki előírásokban) előírt minőségi követelmények (amelyekre a feleknek a szerződésben külön kitérni sem szükséges - </a:t>
            </a:r>
            <a:r>
              <a:rPr lang="hu-HU" sz="24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pl. az adott szolgáltatás konkrét tulajdonságainak meghatározása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r>
              <a:rPr lang="hu-HU" sz="24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sérelme.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lvl="0" algn="just"/>
            <a:endParaRPr lang="hu-HU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4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végtelen fajtájú (dologi és nem dologi) szolgáltatás minőségi jellemzői kötelező tulajdonságokkal (paraméterekkel, adatokkal) körülírni teljeskörűen nem lehetséges. A Ptk. ezért határoz meg olyan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általános mércét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amely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mindenféle szolgáltatás közös vonását 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ragadja meg, azt nevezetesen, hogy bármely szolgáltatás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valamely cél 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betöltésére szolgál. Generálklauzula, hogy a szolgáltatásnak alkalmasnak kell lennie a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rendeltetése szerinti célra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. (visszautalás a Ptk. 6:123. § (1)-(2) bekezdésére).</a:t>
            </a:r>
          </a:p>
        </p:txBody>
      </p:sp>
    </p:spTree>
    <p:extLst>
      <p:ext uri="{BB962C8B-B14F-4D97-AF65-F5344CB8AC3E}">
        <p14:creationId xmlns:p14="http://schemas.microsoft.com/office/powerpoint/2010/main" val="3236180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5E40D6E4-DDD6-02D4-ADBB-83FBCDD2DEFD}"/>
              </a:ext>
            </a:extLst>
          </p:cNvPr>
          <p:cNvSpPr txBox="1"/>
          <p:nvPr/>
        </p:nvSpPr>
        <p:spPr>
          <a:xfrm>
            <a:off x="1870416" y="1677780"/>
            <a:ext cx="845116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szolgáltatás minőségével kapcsolatos jogszabályi elvárások többféle módon is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megfogalmazódhatnak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 jogszabályok minőségi követelmények rögzítésével előírhatják az adott szolgáltatás konkrét tulajdonságait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diszpozitív szabályozás a felek eltérő megállapodása hiányában irányadó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Ptk. 6:123. § (1) bekezdés általános követelmények.</a:t>
            </a:r>
          </a:p>
        </p:txBody>
      </p:sp>
    </p:spTree>
    <p:extLst>
      <p:ext uri="{BB962C8B-B14F-4D97-AF65-F5344CB8AC3E}">
        <p14:creationId xmlns:p14="http://schemas.microsoft.com/office/powerpoint/2010/main" val="2649900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B46C7-D3E6-C83E-F398-4280BFE8E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DF6D24B-1420-2004-6A9F-1C8B28D16B46}"/>
              </a:ext>
            </a:extLst>
          </p:cNvPr>
          <p:cNvSpPr txBox="1"/>
          <p:nvPr/>
        </p:nvSpPr>
        <p:spPr>
          <a:xfrm>
            <a:off x="1280160" y="843677"/>
            <a:ext cx="96316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Hibás teljesítés – járulékos kötelezettségek kérdése</a:t>
            </a:r>
          </a:p>
          <a:p>
            <a:pPr algn="just">
              <a:buNone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szolgáltatás minőséghibáját eredményezi az úgynevezett </a:t>
            </a:r>
            <a:r>
              <a:rPr lang="hu-HU" sz="2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járulékos kötelezettségek</a:t>
            </a: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elmulasztása akkor is, ha maga a szolgáltatás egyébként nem hibás. </a:t>
            </a:r>
          </a:p>
          <a:p>
            <a:pPr algn="just">
              <a:buNone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(tájékoztató leírások átadásának kötelezettsége) (használati, kezelési utasítás biztosítása, árujelző, megfelelőség tanúsítása, megfelelő címkézés, jótállási jegy mellékelése).</a:t>
            </a:r>
          </a:p>
          <a:p>
            <a:pPr algn="just">
              <a:buNone/>
            </a:pPr>
            <a:endParaRPr lang="hu-HU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BH2019.12.: hibás a teljesítés, ha az alperes által a felperes részére adott terméktájékoztató szerint a termék élelmiszer tárolására alkalmas, ennek ellenére abban gyártásból eredő szennyeződések keletkeztek.</a:t>
            </a:r>
          </a:p>
          <a:p>
            <a:pPr algn="just">
              <a:buNone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2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termékek piacfelügyeletéről szóló 2012. évi LXXXVIII. törvény </a:t>
            </a: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– a gyártó köteles mellékelni az előírt formában, módon és tartalommal a használati és kezelési útmutatót, valamint biztonságot érintő figyelmeztetéseket a termékhez. (közérthető, egyértelmű).</a:t>
            </a:r>
          </a:p>
        </p:txBody>
      </p:sp>
    </p:spTree>
    <p:extLst>
      <p:ext uri="{BB962C8B-B14F-4D97-AF65-F5344CB8AC3E}">
        <p14:creationId xmlns:p14="http://schemas.microsoft.com/office/powerpoint/2010/main" val="2778110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1611D-3DDF-5F28-7000-07D0D0D0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61AB50D-DAED-B5DA-A902-38D23B7ED6F2}"/>
              </a:ext>
            </a:extLst>
          </p:cNvPr>
          <p:cNvSpPr txBox="1"/>
          <p:nvPr/>
        </p:nvSpPr>
        <p:spPr>
          <a:xfrm>
            <a:off x="1757680" y="2305615"/>
            <a:ext cx="86766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Hibás teljesítés –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szerződésben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külön megfogalmazott minőségi követelmények hiánya.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szerződés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tartalmához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képest a szolgáltatás teljesítése hibás. </a:t>
            </a:r>
          </a:p>
        </p:txBody>
      </p:sp>
    </p:spTree>
    <p:extLst>
      <p:ext uri="{BB962C8B-B14F-4D97-AF65-F5344CB8AC3E}">
        <p14:creationId xmlns:p14="http://schemas.microsoft.com/office/powerpoint/2010/main" val="2725623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65D97-5BA7-6307-0897-BC852ABD7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873BEB9-89D6-02DA-EC28-87198BB28F66}"/>
              </a:ext>
            </a:extLst>
          </p:cNvPr>
          <p:cNvSpPr txBox="1"/>
          <p:nvPr/>
        </p:nvSpPr>
        <p:spPr>
          <a:xfrm>
            <a:off x="894080" y="1474619"/>
            <a:ext cx="1040384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szolgáltatás minőségével kapcsolatos követelményeket a felek közötti szerződés határozhatja meg. A felek a Ptk. 6:59. §-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ának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 bekezdése értelmében szabadon állapíthatják meg a szerződés tartalmát.</a:t>
            </a:r>
          </a:p>
          <a:p>
            <a:pPr algn="just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(használt társasházi lakás műszakilag és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esztétikailag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teljes mértékben felújította, de az elektromos hálózat ténylegesen nem volt felújítva) (+további példák)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08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3C362-5A79-E21C-6426-2C49EB3A8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8937789-69F6-7A05-F427-B2D5BBB5DB40}"/>
              </a:ext>
            </a:extLst>
          </p:cNvPr>
          <p:cNvSpPr txBox="1"/>
          <p:nvPr/>
        </p:nvSpPr>
        <p:spPr>
          <a:xfrm>
            <a:off x="1026160" y="1166842"/>
            <a:ext cx="101396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Nem kizárt a hibás teljesítés megállapítása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használt dolog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csökkentett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áron értékesített termék szolgáltatása esetében sem; a használt dolog akkor alkalmas a rendeltetése szerinti célra történő felhasználásra, ha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teljesítéskor az életkorának megfelelő műszaki állapotban van.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hibás teljesítés szabályainak alkalmazására kerülhet sor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mennyiségi hiány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esetén is, ha a kötelezett a szerződésben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osztatlan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szolgáltatás nyújtását vállalta, de a dolog valamely, a rendeltetésszerű működéshez szükséges alkotórészét vagy tartozékát nem adta át a jogosultnak (pl. a nyílászárókat úgy építette be, hogy nem szerelte fel a kilincseket).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(osztható szolgáltatás, </a:t>
            </a:r>
            <a:r>
              <a:rPr lang="hu-HU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aliud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</a:t>
            </a:r>
            <a:r>
              <a:rPr lang="hu-HU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zolgáltatás)</a:t>
            </a:r>
            <a:endParaRPr lang="hu-HU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18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4A7A1-9813-82AD-F560-C97136379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EBA8A32-D519-644B-FD96-B1F725AF3362}"/>
              </a:ext>
            </a:extLst>
          </p:cNvPr>
          <p:cNvSpPr txBox="1"/>
          <p:nvPr/>
        </p:nvSpPr>
        <p:spPr>
          <a:xfrm>
            <a:off x="1463040" y="1228397"/>
            <a:ext cx="92659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Speciális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: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fogyasztó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és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vállalkozás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közötti szerződésben semmis az a kikötés, amely a Ptk. XXIV. Fejezetnek a kellékszavatosságra és jótállásra vonatkozó rendelkezéseitől a fogyasztó hátrányára tér el. 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8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F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ogyasztó fogalma: Ptk. 8:1. § 3. pont: fogyasztó: a szakmája, önálló foglalkozása vagy üzleti tevékenysége körén kívül eljáró természetes személy. 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Vállalkozás: Ptk. 8:1. § 4. pont: vállalkozás: a szakmája, önálló foglalkozása vagy üzleti tevékenysége körében eljáró személy.</a:t>
            </a:r>
          </a:p>
        </p:txBody>
      </p:sp>
    </p:spTree>
    <p:extLst>
      <p:ext uri="{BB962C8B-B14F-4D97-AF65-F5344CB8AC3E}">
        <p14:creationId xmlns:p14="http://schemas.microsoft.com/office/powerpoint/2010/main" val="150078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A1E01B1-02EE-E344-D78A-DC8C4002BECE}"/>
              </a:ext>
            </a:extLst>
          </p:cNvPr>
          <p:cNvSpPr txBox="1"/>
          <p:nvPr/>
        </p:nvSpPr>
        <p:spPr>
          <a:xfrm>
            <a:off x="1229360" y="2628781"/>
            <a:ext cx="99161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Kötelem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szerződés (mint az egyik kötelemkeletkeztető tényállás)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0221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FAE40-A1FF-9E94-F627-0E37102C0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56CF9F2-9F6D-4B4E-A298-1DB3D742F0F8}"/>
              </a:ext>
            </a:extLst>
          </p:cNvPr>
          <p:cNvSpPr txBox="1"/>
          <p:nvPr/>
        </p:nvSpPr>
        <p:spPr>
          <a:xfrm>
            <a:off x="1950720" y="1443841"/>
            <a:ext cx="82905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További specialitás: Ptk. 6:157. § (3) bekezdés. A fogyasztóra vonatkozó kiterjesztő értelmezés. Nemcsak természetes személy, hanem: </a:t>
            </a:r>
          </a:p>
          <a:p>
            <a:pPr algn="just">
              <a:buNone/>
            </a:pPr>
            <a:endParaRPr lang="hu-HU" sz="2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kis- és középvállalkozásokról, fejlődésük támogatásáról szóló törvény szerinti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mikro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-,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is- és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középvállalkozásokra is alkalmazandó. </a:t>
            </a:r>
          </a:p>
        </p:txBody>
      </p:sp>
    </p:spTree>
    <p:extLst>
      <p:ext uri="{BB962C8B-B14F-4D97-AF65-F5344CB8AC3E}">
        <p14:creationId xmlns:p14="http://schemas.microsoft.com/office/powerpoint/2010/main" val="1198835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AEAA0-729A-125F-B39A-F529798EB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69453D2-2FB2-7ECD-C56B-B3147B993032}"/>
              </a:ext>
            </a:extLst>
          </p:cNvPr>
          <p:cNvSpPr txBox="1"/>
          <p:nvPr/>
        </p:nvSpPr>
        <p:spPr>
          <a:xfrm>
            <a:off x="1734820" y="1454001"/>
            <a:ext cx="87223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Hibás teljesítés vélelme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: fogyasztó (kiterjesztő értelmezés!) és vállalkozás közötti szerződés esetén ellenkező bizonyításig vélelmezni kell, hogy a teljesítést követő 6 hónapon belül a fogyasztó által felismert hiba már a teljesítés időpontjában megvolt, kivéve, ha e vélelem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dolog természetével, vagy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hiba jellegével összeegyeztethetetlen.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(Bizonyítási teher fordul). </a:t>
            </a:r>
          </a:p>
        </p:txBody>
      </p:sp>
    </p:spTree>
    <p:extLst>
      <p:ext uri="{BB962C8B-B14F-4D97-AF65-F5344CB8AC3E}">
        <p14:creationId xmlns:p14="http://schemas.microsoft.com/office/powerpoint/2010/main" val="1477215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D17D6-644E-6705-D081-8A4DB57578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C52795E-8803-B084-8B0F-295CBFCD3FCD}"/>
              </a:ext>
            </a:extLst>
          </p:cNvPr>
          <p:cNvSpPr txBox="1"/>
          <p:nvPr/>
        </p:nvSpPr>
        <p:spPr>
          <a:xfrm>
            <a:off x="3698240" y="1874728"/>
            <a:ext cx="47955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endParaRPr lang="hu-HU" sz="28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kellékszavatosság,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termékszavatosság,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jogszavatosság. 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(jótállás, kártérítési igény)</a:t>
            </a:r>
          </a:p>
        </p:txBody>
      </p:sp>
    </p:spTree>
    <p:extLst>
      <p:ext uri="{BB962C8B-B14F-4D97-AF65-F5344CB8AC3E}">
        <p14:creationId xmlns:p14="http://schemas.microsoft.com/office/powerpoint/2010/main" val="2122502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98BD218-195A-5484-FE55-F851C381466B}"/>
              </a:ext>
            </a:extLst>
          </p:cNvPr>
          <p:cNvSpPr txBox="1"/>
          <p:nvPr/>
        </p:nvSpPr>
        <p:spPr>
          <a:xfrm>
            <a:off x="1717040" y="1083995"/>
            <a:ext cx="87172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kellékszavatosságról általában</a:t>
            </a:r>
          </a:p>
          <a:p>
            <a:pPr algn="ctr">
              <a:buNone/>
            </a:pPr>
            <a:endParaRPr lang="hu-HU" sz="28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szerződés hibás teljesítésének egyik legfontosabb jogkövetkezménye a kellékszavatosság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kellékszavatossági helytállás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objektív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jellegű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kellékszavatossági helytállás csak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visszterhes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szerződéshez kapcsolódhat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kellékszavatossági perben fő szabály szerint a direkt bizonyítás elve érvényesül</a:t>
            </a:r>
          </a:p>
        </p:txBody>
      </p:sp>
    </p:spTree>
    <p:extLst>
      <p:ext uri="{BB962C8B-B14F-4D97-AF65-F5344CB8AC3E}">
        <p14:creationId xmlns:p14="http://schemas.microsoft.com/office/powerpoint/2010/main" val="36313226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6B9CD-2958-4E06-0A80-3F9377711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00A0C71-6E34-5D70-352B-8319F491862C}"/>
              </a:ext>
            </a:extLst>
          </p:cNvPr>
          <p:cNvSpPr txBox="1"/>
          <p:nvPr/>
        </p:nvSpPr>
        <p:spPr>
          <a:xfrm>
            <a:off x="1971040" y="1874728"/>
            <a:ext cx="824992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Kellékszavatosság. 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Ptk. 6:159. §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(1) bekezdése szerint olyan szerződés alapján, amelyben a felek kölcsönös szolgáltatásokkal tartoznak </a:t>
            </a:r>
            <a:r>
              <a:rPr lang="hu-HU" sz="28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(azaz visszterhes szerződés esetében),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kötelezett a hibás teljesítésért kellékszavatossággal tartozik.</a:t>
            </a:r>
          </a:p>
        </p:txBody>
      </p:sp>
    </p:spTree>
    <p:extLst>
      <p:ext uri="{BB962C8B-B14F-4D97-AF65-F5344CB8AC3E}">
        <p14:creationId xmlns:p14="http://schemas.microsoft.com/office/powerpoint/2010/main" val="589100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DAAE5-C156-F90C-0053-75CAC343C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32AED61-B790-C3AE-0A43-A01C1BFCBC7D}"/>
              </a:ext>
            </a:extLst>
          </p:cNvPr>
          <p:cNvSpPr txBox="1"/>
          <p:nvPr/>
        </p:nvSpPr>
        <p:spPr>
          <a:xfrm>
            <a:off x="1605280" y="797510"/>
            <a:ext cx="89814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4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Kellékszavatossági jogok:</a:t>
            </a:r>
          </a:p>
          <a:p>
            <a:pPr algn="just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a) 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kijavítás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vagy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kicserélés</a:t>
            </a:r>
          </a:p>
          <a:p>
            <a:pPr algn="just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	kivéve: </a:t>
            </a:r>
          </a:p>
          <a:p>
            <a:pPr marL="1257300" lvl="2" indent="-342900" algn="just">
              <a:buFont typeface="Symbol" panose="05050102010706020507" pitchFamily="18" charset="2"/>
              <a:buChar char="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 a választott kellékszavatossági jog teljesítése lehetetlen, vagy </a:t>
            </a:r>
          </a:p>
          <a:p>
            <a:pPr marL="1257300" lvl="2" indent="-342900" algn="just">
              <a:buFont typeface="Symbol" panose="05050102010706020507" pitchFamily="18" charset="2"/>
              <a:buChar char="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 az a kötelezettnek aránytalan többletköltséget eredményezne, </a:t>
            </a:r>
          </a:p>
          <a:p>
            <a:pPr indent="449580" algn="just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figyelembevéve</a:t>
            </a:r>
          </a:p>
          <a:p>
            <a:pPr marL="1257300" lvl="2" indent="-342900" algn="just">
              <a:buFont typeface="Symbol" panose="05050102010706020507" pitchFamily="18" charset="2"/>
              <a:buChar char="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szolgáltatás hibátlan állapotban képviselt értékét, </a:t>
            </a:r>
          </a:p>
          <a:p>
            <a:pPr marL="1257300" lvl="2" indent="-342900" algn="just">
              <a:buFont typeface="Symbol" panose="05050102010706020507" pitchFamily="18" charset="2"/>
              <a:buChar char="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szerződésszegés súlyát és</a:t>
            </a:r>
          </a:p>
          <a:p>
            <a:pPr marL="1257300" lvl="2" indent="-342900" algn="just">
              <a:buFont typeface="Symbol" panose="05050102010706020507" pitchFamily="18" charset="2"/>
              <a:buChar char="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kellékszavatossági jog teljesítésével a jogosultnak okozott érdeksérelmet. </a:t>
            </a:r>
          </a:p>
        </p:txBody>
      </p:sp>
    </p:spTree>
    <p:extLst>
      <p:ext uri="{BB962C8B-B14F-4D97-AF65-F5344CB8AC3E}">
        <p14:creationId xmlns:p14="http://schemas.microsoft.com/office/powerpoint/2010/main" val="2113136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49133-5659-ECE3-0FEF-C05082454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1EC16CF-BF8D-F7C8-B707-8001D63B93A3}"/>
              </a:ext>
            </a:extLst>
          </p:cNvPr>
          <p:cNvSpPr txBox="1"/>
          <p:nvPr/>
        </p:nvSpPr>
        <p:spPr>
          <a:xfrm>
            <a:off x="1254760" y="982176"/>
            <a:ext cx="96824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b) 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az ellenszolgáltatás arányos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leszállítását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igényelheti, – a (2a) bekezdés kivétellel –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hibát a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kötelezett költségére maga kijavíthatja 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vagy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mással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kijavíttathatja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vagy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szerződéstől </a:t>
            </a: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elállhat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 a kötelezett a kijavítást vagy a kicserélést nem vállalta,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 a kijavítást vagy kicserélést – a dolog tulajdonságaira és a jogosult által elvárható rendeltetésére figyelemmel – a kötelezett megfelelő határidőn belül, a jogosult érdekeit kivéve nem tudja elvégezni, vagy</a:t>
            </a:r>
          </a:p>
          <a:p>
            <a:pPr marL="1257300" lvl="2" indent="-342900" algn="just">
              <a:buFont typeface="Courier New" panose="02070309020205020404" pitchFamily="49" charset="0"/>
              <a:buChar char="o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jogosultnak a kijavításhoz vagy kicseréléshez fűződő érdeke megszűnt.</a:t>
            </a:r>
          </a:p>
        </p:txBody>
      </p:sp>
    </p:spTree>
    <p:extLst>
      <p:ext uri="{BB962C8B-B14F-4D97-AF65-F5344CB8AC3E}">
        <p14:creationId xmlns:p14="http://schemas.microsoft.com/office/powerpoint/2010/main" val="3138283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0ACA2DE-B0E5-34D7-C2C9-957935671783}"/>
              </a:ext>
            </a:extLst>
          </p:cNvPr>
          <p:cNvSpPr txBox="1"/>
          <p:nvPr/>
        </p:nvSpPr>
        <p:spPr>
          <a:xfrm>
            <a:off x="1402080" y="782121"/>
            <a:ext cx="897128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törvény a szavatossági jogokat úgynevezett kétlépcsős rendszerbe sorolja, vagyis rangsort állít fel közöttük.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 lépcsőbe a hiba természetbeni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reparációját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biztosító szavatossági jogot, a kijavítás és a kicserélés tartoznak.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Második lépcsőbe tartozó szavatossági jogok az egyéb, a hibás teljesítés pénzbeli orvoslását, illetve a jogviszony felszámolását biztosító jogok.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minden esetben kerülhet sor az első lépcsőbe tartozó szavatossági jogok érvényesítésére sem, a törvény ugyanis a kijavítás és kicserélés választását is korlátok közé szorítja.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arányosság vizsgálata során nem csupán az úgynevezett első lépcsőbe tartozó másik, hanem valamennyi még választható, az adott esetben a hibás teljesítés orvoslására alkalmas szavatossági jogot figyelembe kell venni.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törvény támpontot ad az arányosság vizsgálatánál ahhoz, hogy milyen szempontokat kell figyelembe venni. Ezek a következők: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szolgáltatott dolog hibátlan állapotban képviselt értéke,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szerződésszegés súlya és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szavatossági jog teljesítésével a jogosultnak okozott kényelmetlenség. </a:t>
            </a:r>
          </a:p>
        </p:txBody>
      </p:sp>
    </p:spTree>
    <p:extLst>
      <p:ext uri="{BB962C8B-B14F-4D97-AF65-F5344CB8AC3E}">
        <p14:creationId xmlns:p14="http://schemas.microsoft.com/office/powerpoint/2010/main" val="21316147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C4EAD98-859B-A444-4462-28B73B433B9C}"/>
              </a:ext>
            </a:extLst>
          </p:cNvPr>
          <p:cNvSpPr txBox="1"/>
          <p:nvPr/>
        </p:nvSpPr>
        <p:spPr>
          <a:xfrm>
            <a:off x="883920" y="1051426"/>
            <a:ext cx="10424160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hu-H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második lépcsőbe tartozó kellékszavatossági jogok választására három esetben kerülhet sor: </a:t>
            </a:r>
          </a:p>
          <a:p>
            <a:pPr algn="just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kötelezett a kijavítást vagy kicserélést nem vállalta,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kijavítást vagy kicserélést – a dolog tulajdonságaira és a jogosult által elvárható rendeltetésére figyelemmel – a kötelezett megfelelő határidőn belül, a jogosult érdekeit kímélve nem tudja elvégezni, vagy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jogosultnak a kijavításhoz vagy kicseréléshez fűződött érdeke megszűnt. </a:t>
            </a:r>
          </a:p>
        </p:txBody>
      </p:sp>
    </p:spTree>
    <p:extLst>
      <p:ext uri="{BB962C8B-B14F-4D97-AF65-F5344CB8AC3E}">
        <p14:creationId xmlns:p14="http://schemas.microsoft.com/office/powerpoint/2010/main" val="2827108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D23DD38-CC8E-9D0A-4DC9-8AFE9AD21EC7}"/>
              </a:ext>
            </a:extLst>
          </p:cNvPr>
          <p:cNvSpPr txBox="1"/>
          <p:nvPr/>
        </p:nvSpPr>
        <p:spPr>
          <a:xfrm>
            <a:off x="1473200" y="1182231"/>
            <a:ext cx="92456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Indokoltnak ítélte a bíróság az úgynevezett második lépcsőbe tartozó szavatossági jog (adott esetben az elállás) választását akkor, amikor a megvásárolt új gépjármű üzemanyag-szivárgását az eladó több hónap alatt, többszöri javítási kísérletet követően sem tudta megszüntetni.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felperesek által megvásárolt lakóház a szerződéskötéskor átadott tervekben foglaltaktól eltérően nem rendelkezett vízszintes szigeteléssel.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felperes által megvásárolt 2 darab munkagépet az átvételt követő mintegy 2 éves időszakban 59 alkalommal kellett javítani.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felperesek az általuk megvásárolt lakóház hibái miatt eredeti keresetükben árleszállítás fizetésére tartottak igényt, 4 és fél év elteltével azonban bejelentették, hogy elállnak az adásvételi szerződéstől. Erre figyelemmel módosították keresetüket és elsődlegesen a vételár megfizetésére kérték a felperest kötelezni és csak másodlagosan kértek árleszállítást. </a:t>
            </a:r>
            <a:endParaRPr lang="hu-HU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0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84E43-E2D2-B577-36AE-5B25508E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6EF6E66-E229-F2C4-446A-EFED32EBF100}"/>
              </a:ext>
            </a:extLst>
          </p:cNvPr>
          <p:cNvSpPr txBox="1"/>
          <p:nvPr/>
        </p:nvSpPr>
        <p:spPr>
          <a:xfrm>
            <a:off x="2219960" y="1905506"/>
            <a:ext cx="77520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Ptk. 6:58. § </a:t>
            </a:r>
            <a:r>
              <a:rPr lang="hu-HU" sz="32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[A szerződés]</a:t>
            </a:r>
            <a:endParaRPr lang="hu-HU" sz="3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szerződés a felek kölcsönös és egybehangzó jognyilatkozata, amelyből kötelezettség keletkezik a szolgáltatás teljesítésére és jogosultság a szolgáltatás követelésére.</a:t>
            </a:r>
          </a:p>
        </p:txBody>
      </p:sp>
    </p:spTree>
    <p:extLst>
      <p:ext uri="{BB962C8B-B14F-4D97-AF65-F5344CB8AC3E}">
        <p14:creationId xmlns:p14="http://schemas.microsoft.com/office/powerpoint/2010/main" val="1013756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5516A19-8071-C642-58C4-32E3EE47DA08}"/>
              </a:ext>
            </a:extLst>
          </p:cNvPr>
          <p:cNvSpPr txBox="1"/>
          <p:nvPr/>
        </p:nvSpPr>
        <p:spPr>
          <a:xfrm>
            <a:off x="1315720" y="797510"/>
            <a:ext cx="95605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Kijavítás</a:t>
            </a:r>
          </a:p>
          <a:p>
            <a:pPr algn="ctr">
              <a:buNone/>
            </a:pPr>
            <a:endParaRPr lang="hu-HU" sz="2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elsődlegesen választható szavatossági jogok egyike.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kötelezett a kijavítási kötelezettségét akkor teljesíti, ha a dolgot olyan állapotba hozza, hogy az a javítás után megfelel a szerződésben vagy a jogszabályban megállapított követelményeknek.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kijavítás határidejét a törvény kifejezetten nem határozza meg, azt ugyanakkor előírja, hogy a kötelezettnek a kijavítást megfelelő határidőn belül a jogosult érdekeit kímélve kell elvégeznie.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kijavítás módjáról és a helyéről a Ptk. külön szintén nem rendelkezik.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bíróságnak sem kell ítéletében a kijavítás módjáról külön rendelkeznie.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Előfordulhat azonban, hogy a bíróságnak a perben tisztáznia kell azt, hogy a hibát hogyan kell kijavítani és ítéletében kell meghatároznia a kijavítás módját is (BH2013.90).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kijavítás helyét általában a javítási munka elvégzésének műszaki feltételei határozzák meg. </a:t>
            </a:r>
            <a:endParaRPr lang="hu-HU" sz="2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99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E6B8CC3-7158-2727-145E-8114613C9DDC}"/>
              </a:ext>
            </a:extLst>
          </p:cNvPr>
          <p:cNvSpPr txBox="1"/>
          <p:nvPr/>
        </p:nvSpPr>
        <p:spPr>
          <a:xfrm>
            <a:off x="995680" y="889843"/>
            <a:ext cx="102209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hibás teljesítés vagyoni következményeit a szerződésszegő kötelezettnek kell viselnie.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támaszthat megalapozottan megtérítési igényt a kötelezett önmagában amiatt sem, mert a hibás teljesítés miatt szükségessé vált kijavítás folytán a szolgáltatás értéke megnövekszik vagy élettartama meghosszabbodik.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kényszerből bekövetkezett értéknövekedést ugyanis a jogosultra nem lehet áthárítani és a kötelezett sem kerülhet kedvezőbb helyzetebe amiatt, mert a hibák kijavítására csak később került sor.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Többletszolgáltatást nyújt a jogosult részére, a jogosultnak az ilyen vagyoni előnyt a jogalap nélküli gazdagodás szabályai szerint vissza kell térítenie.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Előfordulhat, hogy a szolgáltatásban a javítás elvégzése után is fennmarad olyan hiba, amely a rendeltetésszerű használatra való alkalmasságát, az élettartamát vagy az értékét csökkenti, illetve hátrányosan befolyásolja küllemét, esztétikai hatását (1/2012. (VI.21.) PK. Véleménye).</a:t>
            </a:r>
          </a:p>
        </p:txBody>
      </p:sp>
    </p:spTree>
    <p:extLst>
      <p:ext uri="{BB962C8B-B14F-4D97-AF65-F5344CB8AC3E}">
        <p14:creationId xmlns:p14="http://schemas.microsoft.com/office/powerpoint/2010/main" val="1424516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E778FC1-0BE9-3305-23BE-63F39F0432EC}"/>
              </a:ext>
            </a:extLst>
          </p:cNvPr>
          <p:cNvSpPr txBox="1"/>
          <p:nvPr/>
        </p:nvSpPr>
        <p:spPr>
          <a:xfrm>
            <a:off x="1041400" y="905232"/>
            <a:ext cx="10109200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3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Kicserélés</a:t>
            </a:r>
          </a:p>
          <a:p>
            <a:pPr algn="ctr">
              <a:buNone/>
            </a:pPr>
            <a:endParaRPr lang="hu-HU" sz="23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kicserélés a kijavítás mellett a másik úgynevezett első lépcsőbe tartozó, tehát elsődlegesen választható kellékszavatossági jog.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bírói gyakorlatban kialakult elvek szerint a fajta és mennyiség szerint meghatározott, valamint egyéb helyettesíthető dolgok cserélhetők ki.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Fajta és mennyiség szerint meghatározott dologról akkor van szó, ha a dolgot a szerződésben ilyen módon, vagyis a minőség és mennyiség szerint jelölték meg.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Helyettesíthető dolog cseréje (forgalmi tulajdonság) (kereskedelmi forgalomban kapható dolgok pl.: műszaki cikkek).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cserélhetők ki viszont azok a dolgok, amelyek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egyedisége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lényeges, pl. a művészeti alkotások.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jöhet szóba a kicserélés a bírói gyakorlat szerint </a:t>
            </a:r>
            <a:r>
              <a:rPr lang="hu-H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ingatlan</a:t>
            </a: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adásvétel esetén sem.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kicserélés megfelelő határidőn belül a jogosult érdekeit kímélve kell elvégezni.</a:t>
            </a:r>
          </a:p>
        </p:txBody>
      </p:sp>
    </p:spTree>
    <p:extLst>
      <p:ext uri="{BB962C8B-B14F-4D97-AF65-F5344CB8AC3E}">
        <p14:creationId xmlns:p14="http://schemas.microsoft.com/office/powerpoint/2010/main" val="1842649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F34578A-749C-BECD-54A5-A0D79E49C963}"/>
              </a:ext>
            </a:extLst>
          </p:cNvPr>
          <p:cNvSpPr txBox="1"/>
          <p:nvPr/>
        </p:nvSpPr>
        <p:spPr>
          <a:xfrm>
            <a:off x="1351280" y="653484"/>
            <a:ext cx="966216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Árleszállítás</a:t>
            </a:r>
          </a:p>
          <a:p>
            <a:pPr algn="ctr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 árleszállítás az úgynevezett második lépcsőbe tartozó szavatossági jogok egyike. Rendeltetése a szolgáltatás és ellenszolgáltatás közötti – a hibás teljesítés folytán megbomlott – egyenértékűség, értékegyensúly biztosítása az ellenszolgáltatás megfelelő csökkentésére.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Mértékének meghatározása során a szolgáltatás ellenértékéből vagy a szerződésben kikötött összegből kell kiindulni és azt kell vizsgálni, hogy a kikötött díjhoz viszonyítva a hiba milyen értékcsökkenést okozott.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Nem a szolgáltatás piaci értéke képezi tehát az árleszállítás alapját és az árat nem is hibás szolgáltatás piaci értékére kell leszállítani.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közvetlen összefüggés az árleszállítás mértéke és a hiba kijavításának költsége között sem, tehát a vételárat (díjat) nem a kijavítási költség összegével kell csökkenteni.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hogy a hiba mennyire súlyos, illetve hogy milyen költségen javítható, helyesen csupán a hiba értékcsökkentő hatása mérlegelésének egyik szempontja lehet.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Célszerű a szerződéses szolgáltatás műszaki jellemzői és a forgalmi viszonyok területén egyaránt szakértelemmel rendelkező igazságügyi szakértőt kirendelése. </a:t>
            </a:r>
          </a:p>
        </p:txBody>
      </p:sp>
    </p:spTree>
    <p:extLst>
      <p:ext uri="{BB962C8B-B14F-4D97-AF65-F5344CB8AC3E}">
        <p14:creationId xmlns:p14="http://schemas.microsoft.com/office/powerpoint/2010/main" val="35384258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2273D4F-20F0-CFC1-26D2-C0666F644290}"/>
              </a:ext>
            </a:extLst>
          </p:cNvPr>
          <p:cNvSpPr txBox="1"/>
          <p:nvPr/>
        </p:nvSpPr>
        <p:spPr>
          <a:xfrm>
            <a:off x="1143000" y="800079"/>
            <a:ext cx="9906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kötelezett költségén történő javítás vagy javíttatás (kijavítási költség megfizetése)</a:t>
            </a:r>
          </a:p>
          <a:p>
            <a:pPr algn="ctr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 a jogosult a hibát az úgynevezett második lépcsőbe tartozó kellékszavatossági jogok választásához szükséges 3 vagylagos feltétel valamelyikének teljesülése esetén, vagyis a kötelezett indokolt mellőzésével maga javítja ki, vagy mással javíttatja ki, a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szükséges és reális javítási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költség megtérítését kérheti a kötelezett-től.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Abban az esetben, ha a javítást maga végezte el, a készkiadásai mellett azt a javítási munkadíjat is felszámíthatja, amennyiért a javítást piaci árakon szakemberrel elvégeztethette volna</a:t>
            </a:r>
            <a:r>
              <a:rPr lang="hu-HU" sz="20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pPr algn="just"/>
            <a:endParaRPr lang="hu-H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endParaRPr lang="hu-H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5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3831A81-AD18-953A-F893-4FB8A83367A7}"/>
              </a:ext>
            </a:extLst>
          </p:cNvPr>
          <p:cNvSpPr txBox="1"/>
          <p:nvPr/>
        </p:nvSpPr>
        <p:spPr>
          <a:xfrm>
            <a:off x="1102360" y="1228397"/>
            <a:ext cx="99872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 a jogosult a kijavítást mással végeztette el, a bíróságnak a javítást elvégző vállalkozó részére az elvégzett munkáért történt kifizetés szükségességét és reális voltát kell  felülvizsgálnia.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kötelezett költségére történő kijavítás vagy kijavíttatás joga az 1959-es Ptk. szabályainak alkalmazása során kialakult bírói gyakorlat szerint a kijavítási költség előre történő megfizetésének követelését is magában foglalta. [GK47.II.]. Ez a gyakorlat az 1/2014. PJE határozat értelmében továbbiakban is fenntartható.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a jogosult a kijavítási költség megfizetését előre követeli, a kötelezettet a javítás előre látható indokolt költségeiben kell marasztalni.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Előfordulhat, hogy a jogosult a hibát anélkül javította vagy javíttatta ki, hogy az úgynevezett második lépcsőbe tartozó szavatossági jogok választásának feltételei fennálltak volna.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tarthat igényt ugyanakkor a jogosult az úgynevezett második lépcsőbe tartozó szavatossági jogokra való áttérés előfeltételei fennállásának hiányában, a még el nem végzett javítási költségek megfizetésére.</a:t>
            </a:r>
            <a:endParaRPr lang="hu-H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694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011E2689-5684-6B77-A715-B03CE57A4A79}"/>
              </a:ext>
            </a:extLst>
          </p:cNvPr>
          <p:cNvSpPr txBox="1"/>
          <p:nvPr/>
        </p:nvSpPr>
        <p:spPr>
          <a:xfrm>
            <a:off x="894080" y="589761"/>
            <a:ext cx="10403840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Elállás</a:t>
            </a:r>
          </a:p>
          <a:p>
            <a:pPr algn="ctr">
              <a:buNone/>
            </a:pPr>
            <a:endParaRPr lang="hu-H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elállás az úgynevezett második lépcsőbe tartozó kellékszavatossági jog, a jogviszony felbontásával biztosítja a hibás teljesítés következményeinek orvoslását.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elállási jog gyakorlására akkor kerülhet sor, ha a kötelezett a kijavítást vagy a kicserélést nem vállalta, vagy a kijavítást vagy a kicserélést megfelelő határidőn belül a jogosult érdekeit kímélve nem tudja elvégezni, illetőleg ha a jogosultnak a kijavításhoz vagy a kicseréléshez fűződő érdeke megszűnt és a jogosult e feltételek valamelyikének fennállása miatt a jogviszony fenntartását nem kívánja, vagyis megszűnt a teljesítéshez fűződő érdeke.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Jelentéktelen hiba miatt a szerződéstől nem lehet elállni, az </a:t>
            </a: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arányosság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követelményének érvényesülnie kell.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elállási jog gyakorlása szigorú feltételekhez kötött: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hosszú időn keresztül nem javítja ki vagy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többször eredménytelenül kísérli meg kijavítani, illetve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sorozatosan újabb hibák jelentkeznek és</a:t>
            </a:r>
          </a:p>
          <a:p>
            <a:pPr algn="just"/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emiatt a jogosult a dolgot nem tudja </a:t>
            </a:r>
            <a:r>
              <a:rPr lang="hu-H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folyamatosan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rendeltetésszerűen</a:t>
            </a: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használni.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elállás jogát a jogosult a kötelezetthez intézett nyilatkozatával gyakorolhatja.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elállás esetén a Ptk. 6:213. § (1) bekezdése szerint a szerződés felbontásának szabályait kell alkalmazni (ha a szerződéskötés előtti állapot visszaállítható).</a:t>
            </a:r>
          </a:p>
        </p:txBody>
      </p:sp>
    </p:spTree>
    <p:extLst>
      <p:ext uri="{BB962C8B-B14F-4D97-AF65-F5344CB8AC3E}">
        <p14:creationId xmlns:p14="http://schemas.microsoft.com/office/powerpoint/2010/main" val="2496277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E7E203A-15E5-BD4C-3BAC-3B6C5279AD86}"/>
              </a:ext>
            </a:extLst>
          </p:cNvPr>
          <p:cNvSpPr txBox="1"/>
          <p:nvPr/>
        </p:nvSpPr>
        <p:spPr>
          <a:xfrm>
            <a:off x="1275080" y="1182231"/>
            <a:ext cx="964184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 a szerződéskötés előtt fennállt helyzetet természetben nem lehet visszaállítani, a szerződésszegés általános szabályai között szereplő Ptk. 6:140. § (1) bekezdése értelmében felmondásra, a felmondás alapján pedig a Ptk. 6:212. § (2) bekezdése szerint megfelelő elszámolásra kerülhet sor.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Ez a helyzet az irreverzibilis szolgáltatások esetében, pl. ha a vállalkozó megkezdte a szerződés teljesítését, a mű megvalósítását, az elszámolás során irányadó a Ptk.  6:140. § (3) bekezdése 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 a jogosult elállása jogszerűnek bizonyul, a bíróságnak a perben a kötelezett részére visszajáró szolgáltatásról ellenkérelem, illetve viszontkereset előterjesztése nélkül is döntenie kell</a:t>
            </a:r>
            <a:r>
              <a:rPr lang="hu-HU" sz="22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</a:t>
            </a: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1/2012. PK. vélemény 9. pontja.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Az elállás jogszerűségét a bíróságnak az ítélete rendelkező részében külön nem kell megállapítania, hanem csupán a visszajáró szolgáltatásokról kell rendelkeznie (kereseti kérelem!). </a:t>
            </a:r>
          </a:p>
        </p:txBody>
      </p:sp>
    </p:spTree>
    <p:extLst>
      <p:ext uri="{BB962C8B-B14F-4D97-AF65-F5344CB8AC3E}">
        <p14:creationId xmlns:p14="http://schemas.microsoft.com/office/powerpoint/2010/main" val="32903213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C3D9979-4EBC-A661-46B6-2D0EED0FE23E}"/>
              </a:ext>
            </a:extLst>
          </p:cNvPr>
          <p:cNvSpPr txBox="1"/>
          <p:nvPr/>
        </p:nvSpPr>
        <p:spPr>
          <a:xfrm>
            <a:off x="1041400" y="766732"/>
            <a:ext cx="101092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Áttérés más kellékszavatossági jogra</a:t>
            </a:r>
          </a:p>
          <a:p>
            <a:pPr algn="just"/>
            <a:endParaRPr lang="hu-H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jogosult a választott kellékszavatossági jogáról másikra térhet át.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szavatossági jogok közül a jogosult választhat.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 áttéréssel okozott költséget azonban a jogosult fő szabály szerint köteles a kötelezettnek megfizetni.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törvény a fő szabály alól két kivételt fogalmaz meg nem tarthat igényt a költségei megtérítésére az a kötelezett, ha az áttérésre ő maga adott okot vagy másik eset, ha az áttérés indokolt volt.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 áttérés minden olyan esetben indokoltnak tekinthető, amikor az eredetileg választott szavatossági igény a célját már nem képes betölteni, teljesítése lehetetlenné vált.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 egyes szavatossági jogok érvényesítésének feltételeire a szavatossági jogok sorrendjére vonatkozó szabályoknak a más szavatossági jogokra történő áttérése során is érvényesülniük kell.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 a jogosult a polgári per során kíván az általa eredetileg választott kellékszavatossági jogról másikra áttérni, a Pp. szabályait is figyelembe kell venni annak megítélésénél, hogy az áttérésre sor kerülhet-e. </a:t>
            </a:r>
            <a:r>
              <a:rPr lang="hu-HU" sz="2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Kúria 1/2012. (VI.21.) PK. vélemény 5. pont.)</a:t>
            </a:r>
          </a:p>
        </p:txBody>
      </p:sp>
    </p:spTree>
    <p:extLst>
      <p:ext uri="{BB962C8B-B14F-4D97-AF65-F5344CB8AC3E}">
        <p14:creationId xmlns:p14="http://schemas.microsoft.com/office/powerpoint/2010/main" val="21385296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26269BA-0C82-6190-CB32-D57E524A1948}"/>
              </a:ext>
            </a:extLst>
          </p:cNvPr>
          <p:cNvSpPr txBox="1"/>
          <p:nvPr/>
        </p:nvSpPr>
        <p:spPr>
          <a:xfrm>
            <a:off x="1000760" y="982176"/>
            <a:ext cx="1019048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hiba közlése</a:t>
            </a:r>
          </a:p>
          <a:p>
            <a:pPr algn="ctr">
              <a:buNone/>
            </a:pPr>
            <a:endParaRPr lang="hu-HU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jogosult a hiba felfedezése után késedelem nélkül köteles a hibát a </a:t>
            </a:r>
            <a:r>
              <a:rPr lang="hu-HU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kötelezettel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közölni.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fogyasztó és vállalkozó közötti szerződés esetére tartalmaz rendelkezést: a hiba felfedezésétől számított két hónapon belül közölt hibát késedelem nélkül közöltnek kell tekinteni.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közlés késedelméből eredő kárért a jogosult felelős. </a:t>
            </a:r>
            <a:endParaRPr lang="hu-HU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közlés alakját a törvény nem határozza meg.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örténhet szóban, írásban, legalábbis elvileg ráutaló magatartással.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Nem rendelkezik a Ptk. a külön hibaközlő nyilatkozat tartalmi kellékeiről sem.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hiba közlésének késedelme nem jár jogvesztéssel, ugyanakkor a közlés késedelméből eredő kárt a jogosult köteles megtéríteni. </a:t>
            </a:r>
          </a:p>
        </p:txBody>
      </p:sp>
    </p:spTree>
    <p:extLst>
      <p:ext uri="{BB962C8B-B14F-4D97-AF65-F5344CB8AC3E}">
        <p14:creationId xmlns:p14="http://schemas.microsoft.com/office/powerpoint/2010/main" val="1569559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AD711-9BFF-32CF-C591-CFA44A6FA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16B92ED-8C23-B265-12FA-5C6F9961AB9D}"/>
              </a:ext>
            </a:extLst>
          </p:cNvPr>
          <p:cNvSpPr txBox="1"/>
          <p:nvPr/>
        </p:nvSpPr>
        <p:spPr>
          <a:xfrm>
            <a:off x="2438400" y="1659285"/>
            <a:ext cx="7315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szerződési jog alapelvei: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szerződési szabadság,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jogszabály által meghatározott szerződési tartalom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32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visszterhesség</a:t>
            </a: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vélelme </a:t>
            </a:r>
          </a:p>
          <a:p>
            <a:pPr marL="800100" lvl="1" indent="-342900" algn="just">
              <a:buFont typeface="Symbol" panose="05050102010706020507" pitchFamily="18" charset="2"/>
              <a:buChar char=""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együttműködési és tájékoztatási kötelezettség </a:t>
            </a:r>
          </a:p>
        </p:txBody>
      </p:sp>
    </p:spTree>
    <p:extLst>
      <p:ext uri="{BB962C8B-B14F-4D97-AF65-F5344CB8AC3E}">
        <p14:creationId xmlns:p14="http://schemas.microsoft.com/office/powerpoint/2010/main" val="29218354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27B9EBDB-899E-0210-8E28-C50DDC085614}"/>
              </a:ext>
            </a:extLst>
          </p:cNvPr>
          <p:cNvSpPr txBox="1"/>
          <p:nvPr/>
        </p:nvSpPr>
        <p:spPr>
          <a:xfrm>
            <a:off x="980440" y="751344"/>
            <a:ext cx="1023112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kellékszavatossági igények esetében az igényérvényesítést leggyakrabban akadályozó ilyen menthető körülmény az, hogy a jogosult a hibát nem ismeri fel. 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1/2012. (VI.22.) PK vélemény 11. pont 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Más esetekben viszont a hiba felismeréséhez az is szükséges, hogy a jogosult szakembert vonjon be. 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 ily módon szükséges szakmai vizsgálatra szakértő megbízásával vagy előzetes bizonyítás keretében is sor kerülhet. 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Azonban ahhoz, hogy a jogosult a hibát teljeskörűen nem ismerte fel, csak akkor eredményezheti az elévülés nyugvását, ha a hiba kellő időben történő felismerése menthető, vagyis a jogosult hibáján kívüli okból maradt el. 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ás körülmények is előidézhetik az elévülés nyugvását.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jogosult személyében rejlő ok.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bíróságnak ellenőriznie kell, hogy az elévülés nyugvása körében felhozott körülmények valóban fennállnak-e menthető oknak minősülnek-e.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Előfordulhat ugyanakkor az is, hogy az egyes, az elévülés nyugvásának előidézésére alkalmas okok nem egyidejűleg állnak, hanem egymást követően jelentkeznek.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jogosult kellékszavatossági jogait az ugyanabból a szerződésből eredő követeléssel szemben kifogásként akkor is érvényesítheti, ha a kellékszavatossági joga elévült. 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szavatossági kötelezettség teljesítésével kapcsolatos költségek a kötelezettet terhelik. </a:t>
            </a: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40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282EF-6F2B-F12A-170E-5B35355CD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687E4BC-EB3B-105B-2E6E-AE74D382BDEE}"/>
              </a:ext>
            </a:extLst>
          </p:cNvPr>
          <p:cNvSpPr txBox="1"/>
          <p:nvPr/>
        </p:nvSpPr>
        <p:spPr>
          <a:xfrm>
            <a:off x="1503680" y="766732"/>
            <a:ext cx="918464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kellékszavatossági igény elévülése Ptk. 6:163. §</a:t>
            </a:r>
          </a:p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Ptk. 6:163. § </a:t>
            </a:r>
            <a:r>
              <a:rPr lang="hu-HU" sz="20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[A kellékszavatossági igény elévülése]</a:t>
            </a:r>
            <a:endParaRPr lang="hu-H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(1) A jogosult kellékszavatossági igénye a teljesítés időpontjától számított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egy év 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alatt évül el.</a:t>
            </a:r>
          </a:p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(2) Fogyasztó és vállalkozás közötti szerződés esetén a fogyasztó kellékszavatossági igénye a teljesítés időpontjától számított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két év 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alatt évül el. Ha a fogyasztó és a vállalkozás közötti szerződés tárgya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használt dolog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a felek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rövidebb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elévülési időben is megállapodhatnak;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egy évnél rövidebb 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elévülési határidő ebben az esetben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sem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köthető ki érvényesen.</a:t>
            </a:r>
          </a:p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(3) Ha a szerződés alapján szolgáltatott dolog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ingatlan,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a kellékszavatossági igény a teljesítés időpontjától számított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öt év 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alatt évül el.</a:t>
            </a:r>
          </a:p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(4)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Nem számít 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bele az elévülési időbe a kijavítási időnek az a része, amely alatt a jogosult a dolgot </a:t>
            </a:r>
            <a:r>
              <a:rPr lang="hu-HU" sz="20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rendeltetésszerűen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nem tudja használni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  <a:p>
            <a:pPr algn="just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(5) A dolognak a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kicseréléssel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vagy a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kijavítással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érintett részére a kellékszavatossági igény elévülése </a:t>
            </a:r>
            <a:r>
              <a:rPr lang="hu-HU" sz="20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újból kezdődik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. Ezt a szabályt kell alkalmazni arra az esetre is, ha a kijavítás következményeként új hiba keletkezik.</a:t>
            </a:r>
          </a:p>
        </p:txBody>
      </p:sp>
    </p:spTree>
    <p:extLst>
      <p:ext uri="{BB962C8B-B14F-4D97-AF65-F5344CB8AC3E}">
        <p14:creationId xmlns:p14="http://schemas.microsoft.com/office/powerpoint/2010/main" val="25160105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7B933B24-28C3-247C-48CC-908D7C20142E}"/>
              </a:ext>
            </a:extLst>
          </p:cNvPr>
          <p:cNvSpPr txBox="1"/>
          <p:nvPr/>
        </p:nvSpPr>
        <p:spPr>
          <a:xfrm>
            <a:off x="924560" y="689788"/>
            <a:ext cx="1034288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Termékszavatosság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2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Ptk. a hibás teljesítés jogkövetkezményeire vonatkozó rendelkezések között szabályozza a termékszavatosság jogintézményét. A termékszavatosság a termék hibája miatt a gyártót terhelő közvetlen helytállási kötelezettséget jelent.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termékszavatossági helytállás nem valamely konkrét szerződés hibás teljesítéséhez, hanem magához a termék hibájához kapcsolódik.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termék kizárólag ingó dolog lehet.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Termék hibáról az ingó dolog nem felel meg a gyártó által történt forgalomba hozatalkor hatályos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minőségi követelményeknek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vagy nem rendelkezik a gyártó által adott </a:t>
            </a:r>
            <a:r>
              <a:rPr lang="hu-H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leírásban szereplő tulajdonságokkal.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minőségi előírások azonban a termékhiba vizsgálata során is irányadóak.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>
                <a:latin typeface="Times New Roman" panose="02020603050405020304" pitchFamily="18" charset="0"/>
                <a:cs typeface="Times New Roman" panose="02020603050405020304" pitchFamily="18" charset="0"/>
              </a:rPr>
              <a:t>Termékszavatossági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igényt csak a fogyasztó érvényesíthet.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termékszavatossági helytállás a gyártót terheli.</a:t>
            </a:r>
            <a:endParaRPr lang="hu-HU" sz="22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868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0F5D328-DBE3-DA99-0A0A-594717791A9D}"/>
              </a:ext>
            </a:extLst>
          </p:cNvPr>
          <p:cNvSpPr txBox="1"/>
          <p:nvPr/>
        </p:nvSpPr>
        <p:spPr>
          <a:xfrm>
            <a:off x="1085850" y="1120676"/>
            <a:ext cx="100203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termékszavatosság a dolog hibájának természetbeni orvoslását biztosító jogintézmény két termékszavatossági jogot biztosít a fogyasztó részére: kijavítást és kicserélést.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termékszavatossági helytállás – a kellékszavatosságtól eltérően – nem feltétlen, a gyártó ugyanis háromféle esetben mentesülhet a termékszavatossági kötelezettség alól.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Egyrészt, ha bizonyítja, hogy a terméket nem üzleti tevékenysége vagy önálló foglalkozása körében gyártotta vagy forgalmazta.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Másrészt annak bizonyításával, hogy a termék forgalomba hozatalának időpontjában a hiba a tudomány és a technika állítása szerint nem volt felismerhető.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Harmadrészt akkor, ha bizonyítja, hogy a termék hibáját jogszabály vagy kötelező hatósági előírás alkalmazása okozta.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fogyasztó választása szerint érvényesíthet a termék ugyanazon hibája miatt kellékszavatossági igényt a vele szerződéses kapcsolatban álló másik szerződő féllel (eladóval szemben) vagy szavatossági igényt a gyártó ellen, ha ezen igények érvényesítésének feltételei fennállnak.</a:t>
            </a:r>
          </a:p>
        </p:txBody>
      </p:sp>
    </p:spTree>
    <p:extLst>
      <p:ext uri="{BB962C8B-B14F-4D97-AF65-F5344CB8AC3E}">
        <p14:creationId xmlns:p14="http://schemas.microsoft.com/office/powerpoint/2010/main" val="6582009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CB7C8B45-1F9B-E2C0-E4E1-0ED43ABAA052}"/>
              </a:ext>
            </a:extLst>
          </p:cNvPr>
          <p:cNvSpPr txBox="1"/>
          <p:nvPr/>
        </p:nvSpPr>
        <p:spPr>
          <a:xfrm>
            <a:off x="1224280" y="766732"/>
            <a:ext cx="974344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jótállás</a:t>
            </a:r>
          </a:p>
          <a:p>
            <a:pPr algn="ctr">
              <a:buNone/>
            </a:pPr>
            <a:endParaRPr lang="hu-H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Aki a szerződés teljesítéséért jótállást vállal vagy jogszabály alapján jótállásra köteles </a:t>
            </a:r>
            <a:r>
              <a:rPr lang="hu-HU" sz="20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köteles</a:t>
            </a: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helytállni a hibás teljesítésért. Mentesül a jótállási kötelezettség alól, ha bizonyítja, hogy a hiba oka a teljesítés után keletkezett.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jótállást a Ptk. a hibás teljesítés egyik jogkövetkezményeként szabályozza.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szavatossághoz képest szigorúbb felelősség</a:t>
            </a:r>
            <a:r>
              <a:rPr lang="hu-HU" sz="20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hu-HU" sz="20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jótállási időt a felek bármely alkalmas módon meghatározhatják.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0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Gépjárművek adásvétele esetében azonban gyakran előfordul az is, hogy a jótállási időt a jármű futásteljesítménye, üzemeltetésének mennyiségére utalással jelölik meg.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jótállást alapító megállapodást a felek későbbi időpontban is megköthetik.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megállapodásra a törvény nem ír elő kötelező alakot nemcsak írásban hanem szóban is megtörténhet.</a:t>
            </a:r>
          </a:p>
        </p:txBody>
      </p:sp>
    </p:spTree>
    <p:extLst>
      <p:ext uri="{BB962C8B-B14F-4D97-AF65-F5344CB8AC3E}">
        <p14:creationId xmlns:p14="http://schemas.microsoft.com/office/powerpoint/2010/main" val="32964983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6E3C0FD-25C4-A19D-593F-45D5EBAC43E2}"/>
              </a:ext>
            </a:extLst>
          </p:cNvPr>
          <p:cNvSpPr txBox="1"/>
          <p:nvPr/>
        </p:nvSpPr>
        <p:spPr>
          <a:xfrm>
            <a:off x="1986280" y="1536174"/>
            <a:ext cx="821944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Jótállási kötelezettség jogszabályon is alapulhat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151/2003. (IX. 22.) Korm. rendelet az egyes tartós fogyasztási cikkekre vonatkozó kötelező jótállásról</a:t>
            </a:r>
          </a:p>
          <a:p>
            <a:pPr lvl="0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181/2003. (XI. 5.) Korm. rendelet a lakásépítéssel kapcsolatos kötelező jótállásról</a:t>
            </a:r>
          </a:p>
          <a:p>
            <a:pPr lvl="0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249/2004. (VIII. 27.) Korm. rendelet az egyes javító-karbantartó szolgáltatásokra vonatkozó kötelező jótállásról</a:t>
            </a:r>
          </a:p>
        </p:txBody>
      </p:sp>
    </p:spTree>
    <p:extLst>
      <p:ext uri="{BB962C8B-B14F-4D97-AF65-F5344CB8AC3E}">
        <p14:creationId xmlns:p14="http://schemas.microsoft.com/office/powerpoint/2010/main" val="2382470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B03E3373-00F1-D739-F957-02F7EE490F1D}"/>
              </a:ext>
            </a:extLst>
          </p:cNvPr>
          <p:cNvSpPr txBox="1"/>
          <p:nvPr/>
        </p:nvSpPr>
        <p:spPr>
          <a:xfrm>
            <a:off x="1000760" y="1012954"/>
            <a:ext cx="1019048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jótállás lényegi sajátossága, hogy a jótállási igény érvényesítése iránt indított perben a fordított bizonyítás elve érvényesül.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Önkéntesen vállalt jótállás esetében a kötelezett jellemzően szavatossági jellegű kötelezettként, tehát pl. kijavítást, kicserélést vállal, de az sem kizárt, hogy a jótállási nyilatkozat kártérítési jellegű kötelezettségvállalást tartalmazzon.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jótállás jogosult jogszabályból eredő jogait nem érinti.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jótállás helyett a kellékszavatosság szabályai alapján történő igényérvényesítésre a gyakorlatban akkor kerül sor, ha a jótállást alapító megállapodás vagy jogszabály a jótállás alapján érvényesíthető jogok körét a kellékszavatossági jogokhoz képest szűkebben határozza meg.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Ezekben az esetekben a jogosult igényét a kellékszavatosság szabályai alapján kell elbírálni.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jótállás helytállás, ezért nem hat ki azokra a szavatossági kötelezettségekre, amelyekre a jótállás tartalma alatt nem terjedt ki. </a:t>
            </a:r>
          </a:p>
        </p:txBody>
      </p:sp>
    </p:spTree>
    <p:extLst>
      <p:ext uri="{BB962C8B-B14F-4D97-AF65-F5344CB8AC3E}">
        <p14:creationId xmlns:p14="http://schemas.microsoft.com/office/powerpoint/2010/main" val="3624885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F225F73B-98BE-FA36-272D-854CCC7E6339}"/>
              </a:ext>
            </a:extLst>
          </p:cNvPr>
          <p:cNvSpPr txBox="1"/>
          <p:nvPr/>
        </p:nvSpPr>
        <p:spPr>
          <a:xfrm>
            <a:off x="1016000" y="859919"/>
            <a:ext cx="10027920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jótállási igény érvényesítése</a:t>
            </a:r>
          </a:p>
          <a:p>
            <a:pPr algn="ctr">
              <a:buNone/>
            </a:pPr>
            <a:endParaRPr lang="hu-HU" sz="19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jótállási igény a jótállási határidőben érvényesíthető.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jótállás idő az az időtartam, amely alatt a jótállási helytállás a jótállásra kötelezett </a:t>
            </a:r>
            <a:r>
              <a:rPr lang="hu-HU" sz="19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saját vállalása </a:t>
            </a: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vagy </a:t>
            </a:r>
            <a:r>
              <a:rPr lang="hu-HU" sz="19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jogszabály előírása </a:t>
            </a: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alapján őt terheli. A törvény a jótállási igény érvényesítésének határidejét is ehhez az időtartamhoz köti, a jótállási idő alatt érvényesíthető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jogosultnak fő szabály szerint a jótállási idő alatt nem csupán közölnie kell a hibát a </a:t>
            </a:r>
            <a:r>
              <a:rPr lang="hu-HU" sz="19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kötelezettel</a:t>
            </a:r>
            <a:r>
              <a:rPr lang="hu-HU" sz="19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hanem bíróság előtt keresettel érvényesíteni is kell a jótállási igényét. (!!!)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hibaközlés, a jótállási igény bejelentése és a jótállási igény teljesítésére vonatkozó felhívás nemcsak írásban, hanem szóban is megtörténhet.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jótállási határidő elmulasztása jogvesztéssel jár, vagyis e határidő elteltével a jogosult jótállási jogai megszűnnek.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jótállási jogok megszűnése természetesen nem zárja ki azt, hogy a jogosult szavatosság vagy kártérítés szabályai szerint kérje a hibás teljesítés orvoslását ha ennek feltételei fennállnak.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jótállási idő számítása során alkalmazni kell a Ptk. 6:163. § (5) bekezdését vagyis a dolognak a kicseréléssel vagy kijavítással érintett része tekintetében a jótállási idő újra kezdődik.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jótállási kötelezettség teljesítésével kapcsolatos költségek alapvetően a kötelezettet terheli. </a:t>
            </a:r>
          </a:p>
        </p:txBody>
      </p:sp>
    </p:spTree>
    <p:extLst>
      <p:ext uri="{BB962C8B-B14F-4D97-AF65-F5344CB8AC3E}">
        <p14:creationId xmlns:p14="http://schemas.microsoft.com/office/powerpoint/2010/main" val="19958361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3AD800A-47E6-F406-AF6A-11E5766A0A82}"/>
              </a:ext>
            </a:extLst>
          </p:cNvPr>
          <p:cNvSpPr txBox="1"/>
          <p:nvPr/>
        </p:nvSpPr>
        <p:spPr>
          <a:xfrm>
            <a:off x="1021080" y="982176"/>
            <a:ext cx="101498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Kártérítési igény</a:t>
            </a:r>
          </a:p>
          <a:p>
            <a:pPr algn="ctr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Ptk. 6:174. § 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Kártérítés kellékhibás teljesítés esetén.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kötelezett köteles megtéríteni a jogosultnak a hibás teljesítésből eredő kárát, kivéve, ha a hibás teljesítést kimenti.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 kártérítés – a szavatosság és a jótállás mellett – a hibás teljesítés további jogkövetkezménye.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A hibás teljesítés folytán a jogosultnak többféle vagyoni érdeksérelme, kára keletkezhet  (tapadókár</a:t>
            </a:r>
            <a:r>
              <a:rPr lang="hu-HU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következménykárok).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kártérítés megfizetése iránti perben fő szabály szerint a direkt bizonyítás elve érvényesül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kötelezett ugyanakkor kimentheti magát a kártérítési felelősség alól a Ptk. 6:142. §-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ában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meghatározott feltételek fennálltának bizonyításával. </a:t>
            </a:r>
          </a:p>
        </p:txBody>
      </p:sp>
    </p:spTree>
    <p:extLst>
      <p:ext uri="{BB962C8B-B14F-4D97-AF65-F5344CB8AC3E}">
        <p14:creationId xmlns:p14="http://schemas.microsoft.com/office/powerpoint/2010/main" val="3097291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3D628175-907C-F375-60FC-70A09BBACC31}"/>
              </a:ext>
            </a:extLst>
          </p:cNvPr>
          <p:cNvSpPr txBox="1"/>
          <p:nvPr/>
        </p:nvSpPr>
        <p:spPr>
          <a:xfrm>
            <a:off x="1163320" y="843677"/>
            <a:ext cx="986536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Jogszavatosság</a:t>
            </a:r>
          </a:p>
          <a:p>
            <a:pPr algn="ctr">
              <a:buNone/>
            </a:pPr>
            <a:endParaRPr lang="hu-HU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Ptk. jogszavatosságra vonatkozó rendelkezéseket a hibás teljesítés szabályai között helyezte el.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kötelezettet a jogszavatossági helytállás csak visszterhes szerződés esetén terheli, amelynek tárgya tulajdonjog vagy más jog, valamint követelés átruházása lehet.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jogszavatosság helytállási kötelezettség azért, hogy a jogosult a jogot vagy követelést megszerezze, illetve hogy korlátozásoktól mentesen szerezze meg vagy gyakorolja.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</a:t>
            </a:r>
            <a:r>
              <a:rPr lang="hu-HU" sz="2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ét alapvető esete van: az egyik esetben a jogosult a szerződésben meghatározott jogot vagy követelést harmadik személy joga miatt egyáltalán nem tudja megszerezni, a másik esetben pedig a jog vagy követelés megszerzését illetve gyakorlását harmadik személy joga korlátozza vagy értékét csökkenti.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Ptk. 6:175. § </a:t>
            </a:r>
            <a:r>
              <a:rPr lang="hu-HU" sz="22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[Jogszavatosság a jogszerzés akadálya miatt]</a:t>
            </a:r>
            <a:endParaRPr lang="hu-HU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Ptk. 6:176. § </a:t>
            </a:r>
            <a:r>
              <a:rPr lang="hu-HU" sz="22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[Jogszavatosság a jogszerzés korlátozott volta miatt]</a:t>
            </a:r>
            <a:endParaRPr lang="hu-HU" sz="2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5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33A0C-3FB1-E62B-EDD9-A2CB1001B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D7EEC924-73CB-B382-A3F1-6DB3065BA848}"/>
              </a:ext>
            </a:extLst>
          </p:cNvPr>
          <p:cNvSpPr txBox="1"/>
          <p:nvPr/>
        </p:nvSpPr>
        <p:spPr>
          <a:xfrm>
            <a:off x="2214880" y="2151727"/>
            <a:ext cx="77622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algn="just">
              <a:buNone/>
            </a:pPr>
            <a:r>
              <a:rPr lang="hu-HU" sz="32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6:63. § </a:t>
            </a:r>
            <a:r>
              <a:rPr lang="hu-HU" sz="32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[A szerződés létrejötte és tartalma]</a:t>
            </a:r>
            <a:endParaRPr lang="hu-HU" sz="32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hu-HU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(1) A szerződés a felek akaratának kölcsönös és egybehangzó kifejezésével jön létre.</a:t>
            </a:r>
          </a:p>
        </p:txBody>
      </p:sp>
    </p:spTree>
    <p:extLst>
      <p:ext uri="{BB962C8B-B14F-4D97-AF65-F5344CB8AC3E}">
        <p14:creationId xmlns:p14="http://schemas.microsoft.com/office/powerpoint/2010/main" val="978972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827E0F7A-7CEA-BED2-D181-0F952DE9D083}"/>
              </a:ext>
            </a:extLst>
          </p:cNvPr>
          <p:cNvSpPr txBox="1"/>
          <p:nvPr/>
        </p:nvSpPr>
        <p:spPr>
          <a:xfrm>
            <a:off x="1407160" y="1351508"/>
            <a:ext cx="93776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hibás teljesítés különös szabályai</a:t>
            </a:r>
          </a:p>
          <a:p>
            <a:pPr algn="ctr">
              <a:buNone/>
            </a:pPr>
            <a:endParaRPr lang="hu-HU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Ptk. 6:177. § </a:t>
            </a:r>
            <a:r>
              <a:rPr lang="hu-HU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[Hibás teljesítés eredmény létrehozására irányuló szerződéseknél]</a:t>
            </a:r>
            <a:endParaRPr lang="hu-HU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vállalkozási és más eredményszerződések esetében a kötelezett szolgáltatása valamely tevékenységgel, munkavégzéssel elérhető eredmény megvalósításában áll.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Az i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lyen szerződések esetében kicserélés helyett a munkával elérhető eredmény részben vagy egészben történő újbóli megvalósítását jelenti.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Ptk. 6:178. § </a:t>
            </a: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Hibás teljesítés használatra vagy hasznosításra irányuló szerződéseknél.</a:t>
            </a:r>
          </a:p>
        </p:txBody>
      </p:sp>
    </p:spTree>
    <p:extLst>
      <p:ext uri="{BB962C8B-B14F-4D97-AF65-F5344CB8AC3E}">
        <p14:creationId xmlns:p14="http://schemas.microsoft.com/office/powerpoint/2010/main" val="29601636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05B05594-F76E-A3A0-A2DA-731F8D642223}"/>
              </a:ext>
            </a:extLst>
          </p:cNvPr>
          <p:cNvSpPr txBox="1"/>
          <p:nvPr/>
        </p:nvSpPr>
        <p:spPr>
          <a:xfrm>
            <a:off x="2333591" y="3075057"/>
            <a:ext cx="7524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megtisztelő figyelmet!</a:t>
            </a:r>
          </a:p>
        </p:txBody>
      </p:sp>
    </p:spTree>
    <p:extLst>
      <p:ext uri="{BB962C8B-B14F-4D97-AF65-F5344CB8AC3E}">
        <p14:creationId xmlns:p14="http://schemas.microsoft.com/office/powerpoint/2010/main" val="84122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01B84-48C3-94E6-207E-86BCB1E64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F5FEB584-6952-8BC7-3069-8486D8D1843B}"/>
              </a:ext>
            </a:extLst>
          </p:cNvPr>
          <p:cNvSpPr txBox="1"/>
          <p:nvPr/>
        </p:nvSpPr>
        <p:spPr>
          <a:xfrm>
            <a:off x="1965960" y="1874728"/>
            <a:ext cx="826008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(2) A szerződés létrejöttéhez a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feleknek a lényeges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és a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bármelyikük által lényegesnek minősített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kérdésekben való megállapodása szükséges. A lényegesnek minősített kérdésben való megállapodás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akkor feltétele 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 szerződés létrejöttének, ha a fél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egyértelműen kifejezésre juttatja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hogy az adott kérdésben való megállapodás hiányában a szerződést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nem kívánja megkötni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647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45DD4-DBA8-1B69-BA47-E898F056F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96882C22-3E0C-891B-04F0-2879978182D5}"/>
              </a:ext>
            </a:extLst>
          </p:cNvPr>
          <p:cNvSpPr txBox="1"/>
          <p:nvPr/>
        </p:nvSpPr>
        <p:spPr>
          <a:xfrm>
            <a:off x="1950720" y="1443841"/>
            <a:ext cx="82905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(5) A szerződés tartalmává válik: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minden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szokás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amelynek alkalmazásában a felek korábbi üzleti kapcsolatukban megegyeztek,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minden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gyakorlat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, amelyet egymás között kialakítottak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Az adott üzletágban a hasonló jellegű szerződés alanyai által széles körben ismert és rendszeresen alkalmazott </a:t>
            </a:r>
            <a:r>
              <a:rPr lang="hu-HU" sz="28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szokás</a:t>
            </a:r>
            <a:r>
              <a:rPr lang="hu-HU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 (kivéve, ha annak alkalmazása a felek között indokolatlan).</a:t>
            </a:r>
          </a:p>
        </p:txBody>
      </p:sp>
    </p:spTree>
    <p:extLst>
      <p:ext uri="{BB962C8B-B14F-4D97-AF65-F5344CB8AC3E}">
        <p14:creationId xmlns:p14="http://schemas.microsoft.com/office/powerpoint/2010/main" val="2317890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28E40-438B-FDC8-36E6-AA970437A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460C8500-D1BE-E77A-6648-8B6277032FAD}"/>
              </a:ext>
            </a:extLst>
          </p:cNvPr>
          <p:cNvSpPr txBox="1"/>
          <p:nvPr/>
        </p:nvSpPr>
        <p:spPr>
          <a:xfrm>
            <a:off x="1016000" y="1166842"/>
            <a:ext cx="10160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hu-HU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Az egyik mezőgazdasági termékértékesítéssel kapcsolatos jogeset szerint a termelő az általános szakmai szokásokból szükségszerűen következő öntözési kötelezettségének akkor is eleget kell hogy tegyen, ha a termeltető a szerződés részét képező speciális öntözési rendre vonatkozó utasítás adását elmulasztotta. A mezőgazdasági termékértékesítési szerződés tartalmává válnak ugyanis – külön kikötés nélkül is – mindazon kötelezettségek, amelyek az adott szerződés természetéből és céljából, a felek közötti korábbi gyakorlatból, valamint a kialakított szakmai szokásokból szükségszerűen következnek. A szakmai szokások alatt azt a szakmai gyakorlatot, szakismeretet kell érteni, amelyet a felekkel azonos helyzetben lévő személyek általánosan alkalmazandónak, irányadónak tartanak. E kötelezettségek elmulasztása hibás teljesítést valósíthat meg. </a:t>
            </a:r>
          </a:p>
        </p:txBody>
      </p:sp>
    </p:spTree>
    <p:extLst>
      <p:ext uri="{BB962C8B-B14F-4D97-AF65-F5344CB8AC3E}">
        <p14:creationId xmlns:p14="http://schemas.microsoft.com/office/powerpoint/2010/main" val="18898304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399</TotalTime>
  <Words>5083</Words>
  <Application>Microsoft Office PowerPoint</Application>
  <PresentationFormat>Szélesvásznú</PresentationFormat>
  <Paragraphs>334</Paragraphs>
  <Slides>61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7" baseType="lpstr">
      <vt:lpstr>Arial</vt:lpstr>
      <vt:lpstr>Courier New</vt:lpstr>
      <vt:lpstr>Garamond</vt:lpstr>
      <vt:lpstr>Symbol</vt:lpstr>
      <vt:lpstr>Times New Roman</vt:lpstr>
      <vt:lpstr>Organikus</vt:lpstr>
      <vt:lpstr>A hibás teljesítés, szavatosság, jótállás a Ptk. tükrében és a gyakorlatban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Csicsely Anett [Szegedi Törvényszék]</dc:creator>
  <cp:lastModifiedBy>Kamara Szegedi Ügyvédi</cp:lastModifiedBy>
  <cp:revision>64</cp:revision>
  <cp:lastPrinted>2026-06-17T13:52:54Z</cp:lastPrinted>
  <dcterms:created xsi:type="dcterms:W3CDTF">2026-06-15T12:42:02Z</dcterms:created>
  <dcterms:modified xsi:type="dcterms:W3CDTF">2026-06-24T09:16:15Z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c82343-9d13-414f-905f-5bbf2500b0c0_Enabled">
    <vt:lpwstr>true</vt:lpwstr>
  </property>
  <property fmtid="{D5CDD505-2E9C-101B-9397-08002B2CF9AE}" pid="3" name="MSIP_Label_98c82343-9d13-414f-905f-5bbf2500b0c0_SetDate">
    <vt:lpwstr>2026-06-15T13:24:29Z</vt:lpwstr>
  </property>
  <property fmtid="{D5CDD505-2E9C-101B-9397-08002B2CF9AE}" pid="4" name="MSIP_Label_98c82343-9d13-414f-905f-5bbf2500b0c0_Method">
    <vt:lpwstr>Standard</vt:lpwstr>
  </property>
  <property fmtid="{D5CDD505-2E9C-101B-9397-08002B2CF9AE}" pid="5" name="MSIP_Label_98c82343-9d13-414f-905f-5bbf2500b0c0_Name">
    <vt:lpwstr>Nyilvános adat</vt:lpwstr>
  </property>
  <property fmtid="{D5CDD505-2E9C-101B-9397-08002B2CF9AE}" pid="6" name="MSIP_Label_98c82343-9d13-414f-905f-5bbf2500b0c0_SiteId">
    <vt:lpwstr>ed7c5d0d-cb34-4252-afc1-c82c132bfed0</vt:lpwstr>
  </property>
  <property fmtid="{D5CDD505-2E9C-101B-9397-08002B2CF9AE}" pid="7" name="MSIP_Label_98c82343-9d13-414f-905f-5bbf2500b0c0_ActionId">
    <vt:lpwstr>08bbaab3-cc81-4e93-a00d-b1acbd5fddc9</vt:lpwstr>
  </property>
  <property fmtid="{D5CDD505-2E9C-101B-9397-08002B2CF9AE}" pid="8" name="MSIP_Label_98c82343-9d13-414f-905f-5bbf2500b0c0_ContentBits">
    <vt:lpwstr>0</vt:lpwstr>
  </property>
  <property fmtid="{D5CDD505-2E9C-101B-9397-08002B2CF9AE}" pid="9" name="MSIP_Label_98c82343-9d13-414f-905f-5bbf2500b0c0_Tag">
    <vt:lpwstr>10, 3, 0, 1</vt:lpwstr>
  </property>
</Properties>
</file>