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361" r:id="rId4"/>
    <p:sldId id="362" r:id="rId5"/>
    <p:sldId id="359" r:id="rId6"/>
    <p:sldId id="363" r:id="rId7"/>
    <p:sldId id="365" r:id="rId8"/>
    <p:sldId id="366" r:id="rId9"/>
    <p:sldId id="367" r:id="rId10"/>
    <p:sldId id="368" r:id="rId11"/>
    <p:sldId id="370" r:id="rId12"/>
    <p:sldId id="372" r:id="rId13"/>
    <p:sldId id="374" r:id="rId14"/>
    <p:sldId id="375" r:id="rId15"/>
    <p:sldId id="377" r:id="rId16"/>
    <p:sldId id="378" r:id="rId17"/>
    <p:sldId id="38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591273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569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7963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1718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6550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6636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7594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973370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668024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981410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808422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535659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822096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365887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386540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797153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993536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E9546-4904-4BF3-BC3A-A0FAE0C2EB9B}" type="datetimeFigureOut">
              <a:rPr lang="hu-HU" smtClean="0"/>
              <a:t>2025. 03. 31.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5C462-E4E4-4641-96E3-34D6C73860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6905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bvk.hu/informaciok/jogszabalyo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rosag.hu/nyomtatvanyok/vegrehajtasi-papir-alapu-nyomtatvanyok/502-vegrehajtasi-lap-penzkoveteles" TargetMode="External"/><Relationship Id="rId2" Type="http://schemas.openxmlformats.org/officeDocument/2006/relationships/hyperlink" Target="https://birosag.hu/nyomtatvanyok/vegrehajtasi-papir-alapu-nyomtatvanyok/501-vegrehajtasi-lap-meghatarozott-cselekmen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rosag.hu/nyomtatvanyok/vegrehajtasi-papir-alapu-nyomtatvanyok/548a-kozvetlen-birosagi-letilto-vegze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>
            <a:extLst>
              <a:ext uri="{FF2B5EF4-FFF2-40B4-BE49-F238E27FC236}">
                <a16:creationId xmlns:a16="http://schemas.microsoft.com/office/drawing/2014/main" id="{38248265-5B14-44F7-965D-068EA3F715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/>
            </a:r>
            <a:br>
              <a:rPr lang="hu-HU" sz="4400" dirty="0"/>
            </a:b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b="1">
                <a:latin typeface="Times New Roman" panose="02020603050405020304" pitchFamily="18" charset="0"/>
                <a:cs typeface="Times New Roman" panose="02020603050405020304" pitchFamily="18" charset="0"/>
              </a:rPr>
              <a:t>végrehajtás elrendelése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lcím 11">
            <a:extLst>
              <a:ext uri="{FF2B5EF4-FFF2-40B4-BE49-F238E27FC236}">
                <a16:creationId xmlns:a16="http://schemas.microsoft.com/office/drawing/2014/main" id="{A87D923F-3160-45DD-8A0B-792FF00787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2025. március 28</a:t>
            </a:r>
            <a:r>
              <a:rPr lang="hu-H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hu-H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Szabó Tamás</a:t>
            </a:r>
          </a:p>
          <a:p>
            <a:pPr algn="r"/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Szegedi Járásbíróság</a:t>
            </a:r>
          </a:p>
          <a:p>
            <a:pPr algn="r"/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elnök</a:t>
            </a:r>
          </a:p>
        </p:txBody>
      </p:sp>
    </p:spTree>
    <p:extLst>
      <p:ext uri="{BB962C8B-B14F-4D97-AF65-F5344CB8AC3E}">
        <p14:creationId xmlns:p14="http://schemas.microsoft.com/office/powerpoint/2010/main" val="272439016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DBB62B-4AC6-C22D-B88A-7D86DD73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Tartalmi feltételek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D20CA95-E3A7-1B01-5C82-AAF264E80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romanUcPeriod"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VÉGREHAJTÁS ELRENDELÉSÉNEK VHT.-BELI TARTALMI FELTÉTELEI</a:t>
            </a: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MARASZTALÁST TARTALMAZÓ HATÁROZAT</a:t>
            </a:r>
          </a:p>
          <a:p>
            <a:pPr marL="0" indent="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valaminek a teljesítésére, szolgáltatására, tűrésére vagy magatartástól való tartózkodásra (eltiltásra) kötelező határozat,</a:t>
            </a:r>
          </a:p>
          <a:p>
            <a:pPr lvl="2"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megállapítást vagy jogalakítást tartalmazó ítélet nem képezheti bírósági végrehajtás tárgyát (pl. tartási szerződést megszüntető jogalakító ítéleti rendelkezés, tulajdonjog-változással kapcsolatos jogalakító ítéleti rendelkezés),</a:t>
            </a:r>
          </a:p>
          <a:p>
            <a:pPr lvl="2"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legfontosabb követelmény, hogy nem tartalmazhat olyan bizonytalan elemet, amely folytán végrehajthatatlan [BH1987.100.],</a:t>
            </a:r>
          </a:p>
          <a:p>
            <a:pPr lvl="2"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marasztalást tartalmazhat: ítélet, kiegészítő ítélet, részítélet, bíróság által jóváhagyott egyezség, bírósági meghagyás, fizetési meghagyás, de akár eljárást megszüntető végzés is a költség tekintetében.</a:t>
            </a:r>
          </a:p>
          <a:p>
            <a:pPr marL="914400" lvl="2" indent="0" algn="just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94967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 VÉGREHAJTHATÓ HATÁROZAT JOGERŐS VAGY ELŐZETESEN VÉGREHAJTHATÓ</a:t>
            </a:r>
          </a:p>
          <a:p>
            <a:pPr marL="0" indent="0">
              <a:buNone/>
            </a:pPr>
            <a:endParaRPr 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bíróságnak a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jogerőre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emelkedés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tényét a Pp. kézbesítésre és jogerőre vonatkozó rendelkezéseinek alkalmazásával kell vizsgálnia. A jogerő nyomtatványon való feltüntetésének hiánya a bíróság által pótolható vagy helytelen fültüntetése javítandó.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előzetes végrehajthatósággal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kapcsolatos szabályokat a Pp. 362-363. §-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tartalmazzák.</a:t>
            </a: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1592991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 TELJESÍTÉSI HATÁRIDŐ LETELTE</a:t>
            </a:r>
          </a:p>
          <a:p>
            <a:pPr marL="0" indent="0">
              <a:buNone/>
            </a:pPr>
            <a:endParaRPr 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Tipikusan a 15 napos fellebbezési határidő és a 15 napos teljesítési határidő együttesen jár le, így jellemzően a teljesítési határidő utolsó napja a jogerőre emelkedést megelőző nap [Pp. 344. § (1) bekezdés, 351. § (2) bekezdés a) pont és 365. § (6) bekezdés].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másodfokú  határozat (helybenhagyás, megváltoztatás) a kihirdetésével válik jogerőssé (nincs helye fellebbezésnek), de mivel jellemzően azt a Pp. 387. §-a alapján az elsőfokú bíróság kézbesíti a feleknek, ezért a teljesítési határidő ebben az esetben a másodfokú határozat adott fél részére történt közlésétől számítandó. Megjegyzendő, hogy a másodfokú vagy felülvizsgálati eljárásban hozott ítéletekben szereplő perköltségviselésre vonatkozó kötelezés külön teljesítési határidőt is tartalmazhat.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körben is hangsúlyozni szükséges, hogy a végrehajtás elrendelésének fázisában a végrehajtandó követelés adós általi önkéntes teljesítését a bíróságnak nem kell vizsgálnia [BH1997. 347.].</a:t>
            </a: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573579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DBB62B-4AC6-C22D-B88A-7D86DD73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Tartalmi feltételek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D20CA95-E3A7-1B01-5C82-AAF264E80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A VÉGREHAJTÁS ELRENDELÉSÉNEK EGYÉB TARTALMI FELTÉTELEI</a:t>
            </a: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BÍRÓSÁGI VÉGREHAJTÁSI ÚT</a:t>
            </a:r>
          </a:p>
          <a:p>
            <a:pPr marL="0" indent="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képezheti bírósági végrehajtás tárgyát például a megelőző távoltartást elrendelő határozatban fogalt távoltartás [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Hketv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16. § (6) bekezdés, megszegése elzárással is büntethető szabálysértés], tulajdonjog-változással kapcsolatos jogalakító ítéleti rendelkezés (földhivatali bejegyzés útján vehető foganatba) vagy felszámolás alá került adóssal szemben a felszámolás körébe tartozó vagyonnal kapcsolatos pénzkövetelés behajtására irányuló végrehajtást nem lehet elrendelni [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Cstv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38. § (3) bekezdés].</a:t>
            </a:r>
          </a:p>
          <a:p>
            <a:pPr lvl="2"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532531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 VÉGREAJTANDÓ HATÁROZATBAN ELŐÍRT EGYÉB FELTÉTEL BEKÖVETKEZETT</a:t>
            </a:r>
          </a:p>
          <a:p>
            <a:pPr marL="0" indent="0">
              <a:buNone/>
            </a:pPr>
            <a:endParaRPr 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Egyidejű teljesítésre kötelezés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esetén a határozat szerint a teljesítéssel elöl járni köteles végrehajtást kérőnek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13. §-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ában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foglalt általános feltételeken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túlmenően igazolnia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kell, hogy az ítélet szerint teljesített.</a:t>
            </a:r>
          </a:p>
          <a:p>
            <a:pPr marL="0" indent="0" algn="just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Előfordulhatnak olyan esetek, amikor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mögöttes felelőséggel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tartozik az adós (a legtipikusabb a Bt. beltagjának felelőssége). Ebben az esetben a végrehajtás elrendelésének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további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feltétele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is, hogy követelés a végrehajtandó határozatban megjelölt Bt.-vel szemben ne legyen behajtható.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követelés behajthatatlanságának igazolása a főkötelezett gazdasági társasággal szembeni végrehajtás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eredménytelenségének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igazolását jelenti. Amennyiben felszámolás alá került a főkötelezett gazdasági társaság, úgy szükséges, hogy a végrehajtást kérő a felszámolásra alá került céggel szemben a hitelezői igényt eredménytelenül érvényesítse és ennek tényét igazolja (felszámolói behajthatatlansági nyilatkozat). </a:t>
            </a:r>
          </a:p>
          <a:p>
            <a:pPr marL="0" indent="0" algn="just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954185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 VÉGREHAJTÁSI JOG ELÉVÜLÉSE</a:t>
            </a:r>
          </a:p>
          <a:p>
            <a:pPr marL="0" indent="0">
              <a:buNone/>
            </a:pPr>
            <a:endParaRPr 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Hangsúlyozandó, hogy a végrehajtás elrendelésénél </a:t>
            </a:r>
            <a:r>
              <a:rPr lang="hu-H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csak meghatározott követelések esetén kell vizsgálni </a:t>
            </a: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végrehajtási jog elévülését. Akkor lehet hivatalból vizsgálni, ha az alapjául szolgáló követelés elévülését is hivatalból kell figyelembe venni [</a:t>
            </a:r>
            <a:r>
              <a:rPr lang="hu-H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57. § (2) bekezdés].</a:t>
            </a:r>
          </a:p>
          <a:p>
            <a:pPr marL="0" indent="0" algn="just">
              <a:buNone/>
            </a:pPr>
            <a:r>
              <a:rPr lang="hu-H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Jelentősége</a:t>
            </a: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végrehajtási jog elévülési </a:t>
            </a:r>
            <a:r>
              <a:rPr lang="hu-H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határidejének</a:t>
            </a: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letelte után előterjesztett kérelemre nem lehet végrehajtást elrendelni [</a:t>
            </a:r>
            <a:r>
              <a:rPr lang="hu-H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57. § (3) bekezdés].</a:t>
            </a:r>
          </a:p>
          <a:p>
            <a:pPr marL="0" indent="0" algn="just">
              <a:buNone/>
            </a:pP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Ilyen </a:t>
            </a:r>
            <a:r>
              <a:rPr lang="hu-H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esetek</a:t>
            </a: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jellemzően a tartásdíj, életjáradék és a baleseti járadék, valamint a munkaügyi követelések, továbbá a bűnügyi követelések.</a:t>
            </a:r>
          </a:p>
          <a:p>
            <a:pPr marL="0" indent="0" algn="just">
              <a:buNone/>
            </a:pP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6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14. § a) és b) pontjai </a:t>
            </a: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értelmében a tartásásdíj, szüléssel járó költség és tartásra irányuló járadékszerű szolgáltatás (a továbbiakban: tartásdíj) behajtására elrendelt végrehajtás esetén a végrehajtható okiratot a lejárt, 6 hónapnál régebbi tartásdíjrészletekre nézve akkor lehet kiállítani, ha a végrehajtást kérő valószínűsítette, hogy  a tartásdíjhátralék az adós rosszhiszemű magatartására vezethető vissza, vagy annak érvényesítését alapos okból mulasztotta el.</a:t>
            </a:r>
          </a:p>
          <a:p>
            <a:pPr marL="0" indent="0" algn="just">
              <a:buNone/>
            </a:pP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Megjegyzendő, hogy önmagában a önkéntes teljesítés hiánya vagy a határozatban foglaltnál kevesebb gyermektartásdíj fizetése nem teszi lehetővé a rosszhiszeműség megállapítását, szükséges a szándékos megtévesztés a végrehajtást kérő vagy a </a:t>
            </a:r>
          </a:p>
          <a:p>
            <a:pPr marL="0" indent="0" algn="just">
              <a:buNone/>
            </a:pP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Ezen esetben tipikusan elő szokott fordulni a </a:t>
            </a:r>
            <a:r>
              <a:rPr lang="hu-H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19. § (2) bekezdése szerinti </a:t>
            </a:r>
            <a:r>
              <a:rPr lang="hu-H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kérelemtől eltérő kiállítás (</a:t>
            </a:r>
            <a:r>
              <a:rPr lang="hu-H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mindkét fél számára fellebbezhető végzéssel). </a:t>
            </a:r>
          </a:p>
          <a:p>
            <a:pPr marL="0" indent="0" algn="just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2577218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 TÖBBES VÉGREHAJTÁS ELKERÜLÉSE</a:t>
            </a:r>
          </a:p>
          <a:p>
            <a:pPr marL="0" indent="0">
              <a:buNone/>
            </a:pPr>
            <a:endParaRPr lang="hu-H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Rendszerint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minden ügyben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végrehajtási lapot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kell kiállítani [</a:t>
            </a: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18. § (1) bekezdés].</a:t>
            </a:r>
          </a:p>
          <a:p>
            <a:pPr marL="0" indent="0">
              <a:buNone/>
            </a:pPr>
            <a:endParaRPr 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 végrehajtási lapot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kell kiállítani [</a:t>
            </a: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18. § (2) bekezdés], ha</a:t>
            </a:r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 követelés több végrehajtást kérőt illet meg, és a követelésnek az egyes végrehajtást kérőkre eső része a végrehajtandó határozatban pontosan meg van jelölve, vagy</a:t>
            </a:r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követelés több adóssal szemben áll fenn,</a:t>
            </a:r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 a követelés meghatározott cselekmény végrehajtása mellett pénzkövetelés végrehajtására is irányul.</a:t>
            </a:r>
          </a:p>
          <a:p>
            <a:pPr marL="0" indent="0"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Nincs helye közvetlen letiltásnak és felhívásnak, ha a bíróság a követelésre vonatkozólag korábban más végrehajtható okiratot (pl.: végrehajtási lap) állított ki [</a:t>
            </a: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29. §].</a:t>
            </a: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6625343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VÉGREHAJTÁSI JOGSZABÁLYOK JEGYZÉKE</a:t>
            </a:r>
          </a:p>
          <a:p>
            <a:pPr marL="0" indent="0">
              <a:buNone/>
            </a:pPr>
            <a:endParaRPr lang="hu-H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u="sng" kern="150" cap="non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https://mbvk.hu/informaciok/jogszabalyok/</a:t>
            </a:r>
            <a:r>
              <a:rPr lang="hu-HU" sz="1800" kern="150" cap="none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/>
            </a:r>
            <a:br>
              <a:rPr lang="hu-HU" sz="1800" kern="150" cap="none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</a:b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555055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VÉGREHAJTÁS ELRENDELÉSÉNEK FELTÉTELEI</a:t>
            </a:r>
          </a:p>
          <a:p>
            <a:pPr marL="0" indent="0">
              <a:buNone/>
            </a:pPr>
            <a:endParaRPr lang="hu-H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9117CFDD-499E-3244-BC4A-0F7DDD143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049466"/>
              </p:ext>
            </p:extLst>
          </p:nvPr>
        </p:nvGraphicFramePr>
        <p:xfrm>
          <a:off x="1233996" y="1935332"/>
          <a:ext cx="9463597" cy="45453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3887">
                  <a:extLst>
                    <a:ext uri="{9D8B030D-6E8A-4147-A177-3AD203B41FA5}">
                      <a16:colId xmlns:a16="http://schemas.microsoft.com/office/drawing/2014/main" val="305228649"/>
                    </a:ext>
                  </a:extLst>
                </a:gridCol>
                <a:gridCol w="3154855">
                  <a:extLst>
                    <a:ext uri="{9D8B030D-6E8A-4147-A177-3AD203B41FA5}">
                      <a16:colId xmlns:a16="http://schemas.microsoft.com/office/drawing/2014/main" val="3072754708"/>
                    </a:ext>
                  </a:extLst>
                </a:gridCol>
                <a:gridCol w="3154855">
                  <a:extLst>
                    <a:ext uri="{9D8B030D-6E8A-4147-A177-3AD203B41FA5}">
                      <a16:colId xmlns:a16="http://schemas.microsoft.com/office/drawing/2014/main" val="862252070"/>
                    </a:ext>
                  </a:extLst>
                </a:gridCol>
              </a:tblGrid>
              <a:tr h="4655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Alaki feltételek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Tartalmi feltételek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816690"/>
                  </a:ext>
                </a:extLst>
              </a:tr>
              <a:tr h="437133">
                <a:tc row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+mj-lt"/>
                        <a:buAutoNum type="alphaLcParenR"/>
                      </a:pPr>
                      <a:r>
                        <a:rPr lang="hu-HU" sz="18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végrehajtást kérő és az adós azonosíthatósága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+mj-lt"/>
                        <a:buAutoNum type="alphaLcParenR"/>
                      </a:pPr>
                      <a:r>
                        <a:rPr lang="hu-HU" sz="18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képviselet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+mj-lt"/>
                        <a:buAutoNum type="alphaLcParenR"/>
                      </a:pPr>
                      <a:r>
                        <a:rPr lang="hu-HU" sz="18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kérelem (és formanyomtatvány)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+mj-lt"/>
                        <a:buAutoNum type="alphaLcParenR"/>
                      </a:pPr>
                      <a:r>
                        <a:rPr lang="hu-HU" sz="18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végrehajtás elrendeléséhez szükséges adatok közlése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lphaLcParenR"/>
                      </a:pPr>
                      <a:r>
                        <a:rPr lang="hu-HU" sz="18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 illeték lerovása vagy költségkedvezmény</a:t>
                      </a:r>
                      <a:endParaRPr lang="hu-H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Vht</a:t>
                      </a:r>
                      <a:r>
                        <a:rPr lang="hu-H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.-</a:t>
                      </a:r>
                      <a:r>
                        <a:rPr lang="hu-HU" sz="1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</a:t>
                      </a:r>
                      <a:r>
                        <a:rPr lang="hu-H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feltételek</a:t>
                      </a:r>
                      <a:endParaRPr lang="hu-H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Egyéb feltételek</a:t>
                      </a:r>
                      <a:endParaRPr lang="hu-H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953589"/>
                  </a:ext>
                </a:extLst>
              </a:tr>
              <a:tr h="320554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végrehajtandó határozat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+mj-lt"/>
                        <a:buAutoNum type="alphaLcParenR"/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kötelezést (marasztalást) tartalmaz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+mj-lt"/>
                        <a:buAutoNum type="alphaLcParenR"/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jogerős vagy előzetesen végrehajtható, és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+mj-lt"/>
                        <a:buAutoNum type="alphaLcParenR"/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teljesítési határidő letelt.</a:t>
                      </a:r>
                      <a:endParaRPr lang="hu-H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+mj-lt"/>
                        <a:buAutoNum type="alphaLcParenR"/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végrehajtás elrendelése bírósági útra tartozik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+mj-lt"/>
                        <a:buAutoNum type="alphaLcParenR"/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végrehajtandó határozatban előírt egyéb feltétel bekövetkezett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+mj-lt"/>
                        <a:buAutoNum type="alphaLcParenR"/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követelés elévülésének hiánya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lphaLcParenR"/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végrehajtást még nem rendeltek el vagy a korábbi végrehajtás érdemi behajtás nélkül zárult</a:t>
                      </a:r>
                      <a:endParaRPr lang="hu-H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365340"/>
                  </a:ext>
                </a:extLst>
              </a:tr>
              <a:tr h="4371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f)     hatáskör és illetékesség</a:t>
                      </a:r>
                      <a:endParaRPr lang="hu-H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36526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FE7089B7-0547-822A-B710-6FC62B58F59C}"/>
              </a:ext>
            </a:extLst>
          </p:cNvPr>
          <p:cNvSpPr>
            <a:spLocks noChangeArrowheads="1"/>
          </p:cNvSpPr>
          <p:nvPr/>
        </p:nvSpPr>
        <p:spPr bwMode="auto">
          <a:xfrm rot="4205160">
            <a:off x="10438849" y="2481145"/>
            <a:ext cx="2198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59106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DBB62B-4AC6-C22D-B88A-7D86DD73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Alaki feltételek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D20CA95-E3A7-1B01-5C82-AAF264E80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 VÉGREHAJTÁST KÉRŐ ÉS AZ ADÓS AZONOSÍTHATÓSÁGA</a:t>
            </a:r>
          </a:p>
          <a:p>
            <a:pPr lvl="2"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végrehajtást kérő-adós</a:t>
            </a:r>
          </a:p>
          <a:p>
            <a:pPr lvl="2"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végrehajtást kérő-kötelezett (meghatározott cselekmény)</a:t>
            </a:r>
          </a:p>
          <a:p>
            <a:pPr lvl="2"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kérelmező-kérelmezett (önkényesen elfoglalt lakás kiürítése)</a:t>
            </a:r>
          </a:p>
          <a:p>
            <a:pPr marL="914400" lvl="2" indent="0" algn="just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Minimális adatok [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11. § (2) bekezdés a) pont]</a:t>
            </a:r>
          </a:p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Felek személyében bekövetkezett változás-jogutódlás [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39. §]</a:t>
            </a:r>
          </a:p>
        </p:txBody>
      </p:sp>
    </p:spTree>
    <p:extLst>
      <p:ext uri="{BB962C8B-B14F-4D97-AF65-F5344CB8AC3E}">
        <p14:creationId xmlns:p14="http://schemas.microsoft.com/office/powerpoint/2010/main" val="240127578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KÉPVISELET</a:t>
            </a:r>
          </a:p>
          <a:p>
            <a:pPr marL="0" indent="0">
              <a:buNone/>
            </a:pPr>
            <a:endParaRPr 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Főszabály szerint a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vitelére adott meghatalmazás kiterjed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végrehajtási eljárásra is [Pp. 68. § (3) bekezdés].</a:t>
            </a: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295121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25F4A17-6C3D-472F-B06B-DC3C50A8A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581779"/>
            <a:ext cx="9905998" cy="1343447"/>
          </a:xfrm>
        </p:spPr>
        <p:txBody>
          <a:bodyPr>
            <a:normAutofit/>
          </a:bodyPr>
          <a:lstStyle/>
          <a:p>
            <a:pPr algn="ctr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 FORMANYOMTATVÁNYOK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6952F9C-A725-43CA-A9FC-13B60C2A3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hu-HU" dirty="0"/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1849F8D8-7CC8-165C-22C5-FBCD4ED03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647922"/>
              </p:ext>
            </p:extLst>
          </p:nvPr>
        </p:nvGraphicFramePr>
        <p:xfrm>
          <a:off x="1141412" y="1713391"/>
          <a:ext cx="9954193" cy="4966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5986">
                  <a:extLst>
                    <a:ext uri="{9D8B030D-6E8A-4147-A177-3AD203B41FA5}">
                      <a16:colId xmlns:a16="http://schemas.microsoft.com/office/drawing/2014/main" val="1433868701"/>
                    </a:ext>
                  </a:extLst>
                </a:gridCol>
                <a:gridCol w="6588207">
                  <a:extLst>
                    <a:ext uri="{9D8B030D-6E8A-4147-A177-3AD203B41FA5}">
                      <a16:colId xmlns:a16="http://schemas.microsoft.com/office/drawing/2014/main" val="283421257"/>
                    </a:ext>
                  </a:extLst>
                </a:gridCol>
              </a:tblGrid>
              <a:tr h="4145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formanyomtatvány száma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 okirat elnevezése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20444"/>
                  </a:ext>
                </a:extLst>
              </a:tr>
              <a:tr h="9657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Végrehajtási lap meghatározott cselekmény 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végrehajtásához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(https://birosag.hu/nyomtatvanyok/vegrehajtasi-papir-alapu-nyomtatvanyok/501-vegrehajtasi-lap-meghatarozott-cselekmeny</a:t>
                      </a: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8874024"/>
                  </a:ext>
                </a:extLst>
              </a:tr>
              <a:tr h="93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Végrehajtási lap pénzkövetelés 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végrehajtására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hu-HU" sz="18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https://birosag.hu/nyomtatvanyok/vegrehajtasi-papir-alapu-nyomtatvanyok/502-vegrehajtasi-lap-penzkoveteles</a:t>
                      </a:r>
                      <a:r>
                        <a:rPr lang="hu-HU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5647153"/>
                  </a:ext>
                </a:extLst>
              </a:tr>
              <a:tr h="269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Végrehajtási záradék pénzkövetelés 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végrehajtására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2059044"/>
                  </a:ext>
                </a:extLst>
              </a:tr>
              <a:tr h="2928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503b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Végrehajtási záradék meghatározott cselekmény 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végrehajtásához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7942600"/>
                  </a:ext>
                </a:extLst>
              </a:tr>
              <a:tr h="269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Közvetlen bírósági letiltó végzés végrehajtási lap helyett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998509"/>
                  </a:ext>
                </a:extLst>
              </a:tr>
              <a:tr h="269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548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Közvetlen bírósági letiltó végzés végrehajtási záradékolás helyett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7941483"/>
                  </a:ext>
                </a:extLst>
              </a:tr>
              <a:tr h="8853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548a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Közvetlen bírósági letiltó végzés gyermektartásdíj 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behajtására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(https://birosag.hu/nyomtatvanyok/vegrehajtasi-papir-alapu-nyomtatvanyok/548a-kozvetlen-birosagi-letilto-vegzes</a:t>
                      </a:r>
                      <a:r>
                        <a:rPr lang="hu-H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6244738"/>
                  </a:ext>
                </a:extLst>
              </a:tr>
              <a:tr h="269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Átutalási végzés végrehajtási lap helyett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359581"/>
                  </a:ext>
                </a:extLst>
              </a:tr>
              <a:tr h="269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Átutalási végzés végrehajtási záradékolás helyett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5127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4049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 VÉGREHAJTÁS ELRENDELÉSÉHEZ SZÜKSÉGES ADATOK KÖZLÉSE</a:t>
            </a:r>
          </a:p>
          <a:p>
            <a:pPr marL="0" indent="0"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minimális adattartalom:</a:t>
            </a:r>
          </a:p>
          <a:p>
            <a:pPr algn="just"/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adós neve (cégneve) és az azonosításához szükséges adatok (legalább születési  helye, ideje, anyja neve, illetve a szervezet nyilvántartási száma, cég esetén a cégjegyzékszáma) [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11. § (2) bekezdés a) pont],</a:t>
            </a:r>
          </a:p>
          <a:p>
            <a:pPr algn="just"/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adós lakóhelye, munkahelye, illetőleg székhelye, telephelye és a végrehajtás alá vonható vagyontárgyának a helye közül legalább egy adat [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11. § (2) bekezdés b) pont],</a:t>
            </a:r>
          </a:p>
          <a:p>
            <a:pPr algn="just"/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nyilatkozat, hogy terheli-e a követelést biztosító zálogjogot ingatlan-nyilvántartásba bejegyzett alzálogjog (a továbbiakban: alzálogjog) adat [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11. § (2) bekezdés c) pont],</a:t>
            </a:r>
          </a:p>
          <a:p>
            <a:pPr algn="just"/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alzálogjog jogosultjának (a továbbiakban: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alzálogjogosult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neve (szervezet esetén elnevezése, cég esetén cégneve) és az azonosításához szükséges adatok (legalább a születési helye, ideje és az anyja neve, illetve a szervezet nyilvántartási száma, cég esetén a cégjegyzékszáma) adat [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11. § </a:t>
            </a:r>
            <a:b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bekezdés d) pont],</a:t>
            </a:r>
          </a:p>
          <a:p>
            <a:pPr algn="just"/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alzálogjoggal érintett ingatlan adatai, továbbá az ingatlan 15 napnál nem régebbi hiteles tulajdoni lapja [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11. § (2) bekezdés e) pont],</a:t>
            </a:r>
          </a:p>
          <a:p>
            <a:pPr algn="just"/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ingatlanvégrehajtás esetén az ingatlan-nyilvántartási adatok [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11. § (3) bekezdés],</a:t>
            </a:r>
          </a:p>
          <a:p>
            <a:pPr algn="just"/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végrehajtást kérő neve (cégneve) és a pontos beazonosításához szükséges adat, továbbá lakóhelye vagy székhelye, egyéb elérhetősége,</a:t>
            </a:r>
          </a:p>
          <a:p>
            <a:pPr algn="just"/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végrehajtandó határozat megjelölése,</a:t>
            </a:r>
          </a:p>
          <a:p>
            <a:pPr algn="just"/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határozat végrehajtandó részének, illetőleg esetlegesen az egyéb járulékoknak a határozott kérelme.</a:t>
            </a:r>
          </a:p>
          <a:p>
            <a:endParaRPr lang="hu-HU" sz="1800" dirty="0"/>
          </a:p>
          <a:p>
            <a:endParaRPr lang="hu-HU" sz="1800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3665483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hu-H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AZ ILLETÉK LEROVÁSA VAGY KÖLTSÉGKEDVEZMÉNY</a:t>
            </a:r>
          </a:p>
          <a:p>
            <a:pPr marL="0" indent="0" algn="ctr"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végrehajtás elrendelése iránti kérelmek 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főszabály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szerint 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illetékköteles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beadványok (ideértve a végrehajtási lap kiállítása iránti kérelmet, az okirat végrehajtási záradékkal történő ellátása iránti kérelmet, a bírósági letiltó végzés és átutalási végzés meghozatalára irányuló kérelmet, a zálogjogosulti bekapcsolódás engedélyezése iránti kérelmet, a biztosítási intézkedés elrendelése iránti kérelmet is.) 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Kivétel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közvetlen bírósági felhívás kibocsátása iránti kérelem. </a:t>
            </a:r>
          </a:p>
          <a:p>
            <a:pPr marL="0" indent="0" algn="just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illeték alapja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eljárás megindításakor fennálló értéke, illetőleg meg nem határozható pertárgy érték [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Itv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39. </a:t>
            </a:r>
            <a:b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(1)-(3) bekezdés]. Az illetékalap számításánál 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csak a főkövetelést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kell figyelembe venni.</a:t>
            </a:r>
          </a:p>
          <a:p>
            <a:pPr marL="0" indent="0" algn="just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Nincs akadálya annak, hogy a 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korábban nem érvényesített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késedelmi kamatra vagy egyéb járulékra (pl. perköltségre) a bíróság 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végrehajtható okiratot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állítson ki [BH1990. 217.].</a:t>
            </a:r>
          </a:p>
          <a:p>
            <a:pPr marL="0" indent="0" algn="just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 végrehajtást kérő kizárólag késedelmi kamat behajtását kéri, akkor az illeték alapja a kibocsátásig lejárt kamat összeg, valamint a jövőbeni – még le nem járt – kamat esetén az egy évi kamat összege.</a:t>
            </a:r>
          </a:p>
          <a:p>
            <a:pPr marL="0" indent="0" algn="just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a végrehajtást kérő 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ugyanannak a követelésnek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végrehajtását 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több, egyetemlegesen kötelezett adóssal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szemben egyidejűleg kéri, akkor a végrehajtás elrendeléséért járó illetéket csak az egyik adós vonatkozásában előterjesztett végrehajtási kérelem után kell a teljes összegben megfizetni, míg a további egyetemlegesen kötelezett adósok tekintetében benyújtott végrehajtási kérelem esetén adósonként 5.000,- Ft illetéket kell megfizetni. Az így megfizetett összes illetéket az egyetemlegesen kötelezett adósokon egyenlő arányban kell behajtani [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Itv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42. § (5) bekezdés]. </a:t>
            </a:r>
          </a:p>
          <a:p>
            <a:pPr marL="0" indent="0" algn="just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illeték mértéke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illetékalap 1 %-a, de minimum 5.000,- Ft, maximum: 350.000,- Ft [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Itv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42. § (1) bekezdés d) pont].</a:t>
            </a:r>
          </a:p>
          <a:p>
            <a:pPr marL="0" indent="0">
              <a:buNone/>
            </a:pPr>
            <a:endParaRPr lang="hu-HU" sz="1300" dirty="0"/>
          </a:p>
          <a:p>
            <a:pPr marL="0" indent="0">
              <a:buNone/>
            </a:pPr>
            <a:endParaRPr lang="hu-HU" sz="1800" dirty="0"/>
          </a:p>
          <a:p>
            <a:endParaRPr lang="hu-HU" sz="1800" dirty="0"/>
          </a:p>
          <a:p>
            <a:endParaRPr lang="hu-HU" sz="1800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170175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Vannak bizonyos ügytípusok, amelyek tárgyuknál fogva valamely költségkedvezménnyel érintettek (pl. gyermektartásdíj) és ezek, valamint a per során engedélyezett személyhez tapadó költségkedvezmények a végrehajtási eljárásra is kiterjednek.</a:t>
            </a:r>
          </a:p>
          <a:p>
            <a:pPr marL="0" indent="0" algn="just"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Jelentőségük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abban rejlik, hogy a </a:t>
            </a: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Vht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34. § (1) bekezdésében foglalt általános költségviselési szabály szerint a végrehajtás elrendelésével kapcsolatos költségeket [ideértve az illetéket és a végrehajtás kezdetén megfizetendő költséget (hétköznapi szóhasználattal: végrehajtási költségelőleg)] a végrehajtást kérőnek kell megelőlegeznie és ezt is az adóson fogják behajtani. </a:t>
            </a:r>
          </a:p>
          <a:p>
            <a:pPr marL="0" indent="0" algn="just"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költségkedvezmény esetén az állam előlegezi a végrehajtás elrendelésével összefüggésben felmerült illetéket, illetőleg végrehajtói költséget.</a:t>
            </a:r>
          </a:p>
          <a:p>
            <a:endParaRPr lang="hu-HU" sz="1800" dirty="0"/>
          </a:p>
          <a:p>
            <a:endParaRPr lang="hu-HU" sz="1800" dirty="0"/>
          </a:p>
          <a:p>
            <a:endParaRPr lang="hu-HU" sz="1800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820530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Hatáskör és illetékesség</a:t>
            </a:r>
          </a:p>
          <a:p>
            <a:pPr marL="0" indent="0" algn="ctr"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(Részletesen a külön táblázatokban)</a:t>
            </a:r>
          </a:p>
          <a:p>
            <a:pPr marL="0" indent="0" algn="ctr">
              <a:buNone/>
            </a:pPr>
            <a:endParaRPr lang="hu-HU" sz="1800" dirty="0"/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a végrehajtási kérelmet nem a hatáskörrel és illetékességgel rendelkező bíróságnál terjesztik elő, akkor a kérelem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áttételéről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kell határozni.</a:t>
            </a:r>
          </a:p>
          <a:p>
            <a:pPr algn="just"/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Ettől el kell határolni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azt az esetet, ha a végrehajtási kérelem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tartozik bírósági útra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(pl. felszámolás alá került </a:t>
            </a: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adósi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cég vagyonába tartozó pénztartozás), mert ebben az esetben a végrehajtási kérelmet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vissza kell utasítani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hu-HU" sz="1800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340249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Áramkör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Áramkör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ramkör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2326</TotalTime>
  <Words>1927</Words>
  <Application>Microsoft Office PowerPoint</Application>
  <PresentationFormat>Szélesvásznú</PresentationFormat>
  <Paragraphs>175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5" baseType="lpstr">
      <vt:lpstr>Arial</vt:lpstr>
      <vt:lpstr>Calibri</vt:lpstr>
      <vt:lpstr>Lucida Sans Unicode</vt:lpstr>
      <vt:lpstr>Tahoma</vt:lpstr>
      <vt:lpstr>Times New Roman</vt:lpstr>
      <vt:lpstr>Trebuchet MS</vt:lpstr>
      <vt:lpstr>Tw Cen MT</vt:lpstr>
      <vt:lpstr>Áramkör</vt:lpstr>
      <vt:lpstr> A végrehajtás elrendelése</vt:lpstr>
      <vt:lpstr>PowerPoint-bemutató</vt:lpstr>
      <vt:lpstr>Alaki feltételek</vt:lpstr>
      <vt:lpstr>PowerPoint-bemutató</vt:lpstr>
      <vt:lpstr>3. A FORMANYOMTATVÁNYOK</vt:lpstr>
      <vt:lpstr>PowerPoint-bemutató</vt:lpstr>
      <vt:lpstr>PowerPoint-bemutató</vt:lpstr>
      <vt:lpstr>PowerPoint-bemutató</vt:lpstr>
      <vt:lpstr>PowerPoint-bemutató</vt:lpstr>
      <vt:lpstr>Tartalmi feltételek</vt:lpstr>
      <vt:lpstr>PowerPoint-bemutató</vt:lpstr>
      <vt:lpstr>PowerPoint-bemutató</vt:lpstr>
      <vt:lpstr>Tartalmi feltételek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Új Pp. a gyakorlatban  Képzők képzése-workshop</dc:title>
  <dc:creator>Tünde Vida-Sós</dc:creator>
  <cp:lastModifiedBy>Iroda</cp:lastModifiedBy>
  <cp:revision>100</cp:revision>
  <dcterms:created xsi:type="dcterms:W3CDTF">2019-05-30T15:38:15Z</dcterms:created>
  <dcterms:modified xsi:type="dcterms:W3CDTF">2025-03-31T07:00:22Z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8c82343-9d13-414f-905f-5bbf2500b0c0_Enabled">
    <vt:lpwstr>true</vt:lpwstr>
  </property>
  <property fmtid="{D5CDD505-2E9C-101B-9397-08002B2CF9AE}" pid="3" name="MSIP_Label_98c82343-9d13-414f-905f-5bbf2500b0c0_SetDate">
    <vt:lpwstr>2025-03-27T01:37:14Z</vt:lpwstr>
  </property>
  <property fmtid="{D5CDD505-2E9C-101B-9397-08002B2CF9AE}" pid="4" name="MSIP_Label_98c82343-9d13-414f-905f-5bbf2500b0c0_Method">
    <vt:lpwstr>Standard</vt:lpwstr>
  </property>
  <property fmtid="{D5CDD505-2E9C-101B-9397-08002B2CF9AE}" pid="5" name="MSIP_Label_98c82343-9d13-414f-905f-5bbf2500b0c0_Name">
    <vt:lpwstr>Nyilvános adat</vt:lpwstr>
  </property>
  <property fmtid="{D5CDD505-2E9C-101B-9397-08002B2CF9AE}" pid="6" name="MSIP_Label_98c82343-9d13-414f-905f-5bbf2500b0c0_SiteId">
    <vt:lpwstr>ed7c5d0d-cb34-4252-afc1-c82c132bfed0</vt:lpwstr>
  </property>
  <property fmtid="{D5CDD505-2E9C-101B-9397-08002B2CF9AE}" pid="7" name="MSIP_Label_98c82343-9d13-414f-905f-5bbf2500b0c0_ActionId">
    <vt:lpwstr>c5730645-706d-4754-8853-d584a3690acf</vt:lpwstr>
  </property>
  <property fmtid="{D5CDD505-2E9C-101B-9397-08002B2CF9AE}" pid="8" name="MSIP_Label_98c82343-9d13-414f-905f-5bbf2500b0c0_ContentBits">
    <vt:lpwstr>0</vt:lpwstr>
  </property>
  <property fmtid="{D5CDD505-2E9C-101B-9397-08002B2CF9AE}" pid="9" name="MSIP_Label_98c82343-9d13-414f-905f-5bbf2500b0c0_Tag">
    <vt:lpwstr>10, 3, 0, 1</vt:lpwstr>
  </property>
</Properties>
</file>